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74" r:id="rId3"/>
    <p:sldId id="257" r:id="rId4"/>
    <p:sldId id="258" r:id="rId5"/>
    <p:sldId id="259" r:id="rId6"/>
    <p:sldId id="260" r:id="rId7"/>
    <p:sldId id="275" r:id="rId8"/>
    <p:sldId id="261" r:id="rId9"/>
    <p:sldId id="265" r:id="rId10"/>
    <p:sldId id="262" r:id="rId11"/>
    <p:sldId id="264" r:id="rId12"/>
    <p:sldId id="263" r:id="rId13"/>
    <p:sldId id="276" r:id="rId14"/>
    <p:sldId id="266" r:id="rId15"/>
    <p:sldId id="267" r:id="rId16"/>
    <p:sldId id="268" r:id="rId17"/>
    <p:sldId id="269" r:id="rId18"/>
    <p:sldId id="272" r:id="rId19"/>
    <p:sldId id="271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9" r:id="rId39"/>
    <p:sldId id="300" r:id="rId40"/>
    <p:sldId id="301" r:id="rId41"/>
    <p:sldId id="295" r:id="rId42"/>
    <p:sldId id="296" r:id="rId43"/>
    <p:sldId id="297" r:id="rId44"/>
    <p:sldId id="298" r:id="rId45"/>
    <p:sldId id="302" r:id="rId46"/>
    <p:sldId id="307" r:id="rId47"/>
    <p:sldId id="303" r:id="rId48"/>
    <p:sldId id="305" r:id="rId49"/>
    <p:sldId id="304" r:id="rId50"/>
    <p:sldId id="308" r:id="rId51"/>
    <p:sldId id="309" r:id="rId52"/>
    <p:sldId id="310" r:id="rId53"/>
    <p:sldId id="311" r:id="rId5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8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CE5FE-8A16-4C52-B767-BD650AA6C268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8BCA-03F0-443F-B8E7-B97D30C896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10024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7600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89186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8BCA-03F0-443F-B8E7-B97D30C8969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803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Rectangle 8"/>
          <p:cNvSpPr/>
          <p:nvPr userDrawn="1"/>
        </p:nvSpPr>
        <p:spPr>
          <a:xfrm>
            <a:off x="64" y="3867894"/>
            <a:ext cx="9144000" cy="12269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Rectangle 9"/>
          <p:cNvSpPr/>
          <p:nvPr userDrawn="1"/>
        </p:nvSpPr>
        <p:spPr>
          <a:xfrm>
            <a:off x="64" y="5094796"/>
            <a:ext cx="9144000" cy="47625"/>
          </a:xfrm>
          <a:prstGeom prst="rect">
            <a:avLst/>
          </a:prstGeom>
          <a:solidFill>
            <a:srgbClr val="F79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" name="Picture 2" descr="C:\Users\Sizhe.Cai\Desktop\huan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676" y="4640231"/>
            <a:ext cx="758365" cy="30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Users\Sizhe.Cai\Desktop\huan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0765" y="4473915"/>
            <a:ext cx="336898" cy="33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C:\Users\Sizhe.Cai\Desktop\huan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647"/>
            <a:ext cx="767830" cy="15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1"/>
          <p:cNvSpPr txBox="1">
            <a:spLocks noChangeArrowheads="1"/>
          </p:cNvSpPr>
          <p:nvPr userDrawn="1"/>
        </p:nvSpPr>
        <p:spPr bwMode="auto">
          <a:xfrm>
            <a:off x="1547664" y="4567596"/>
            <a:ext cx="144016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欢网科技</a:t>
            </a:r>
          </a:p>
        </p:txBody>
      </p:sp>
    </p:spTree>
    <p:extLst>
      <p:ext uri="{BB962C8B-B14F-4D97-AF65-F5344CB8AC3E}">
        <p14:creationId xmlns:p14="http://schemas.microsoft.com/office/powerpoint/2010/main" xmlns="" val="2544942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1714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7625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4878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9299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479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147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7199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0563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3343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1241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 descr="zeebox_splash.png"/>
          <p:cNvPicPr>
            <a:picLocks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2" y="0"/>
            <a:ext cx="9143488" cy="51435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1FFDD-BA20-40EC-AFB1-28108D53CA44}" type="datetimeFigureOut">
              <a:rPr lang="zh-CN" altLang="en-US" smtClean="0"/>
              <a:pPr/>
              <a:t>2013/8/9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6CD6B-C359-4B88-9D11-00C3548D378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5" descr="C:\Users\Sizhe.Cai\Desktop\huan3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647"/>
            <a:ext cx="767830" cy="15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5340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251520" y="339502"/>
            <a:ext cx="6202362" cy="481013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itchFamily="34" charset="-122"/>
              </a:rPr>
              <a:t>欢网科技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251520" y="915765"/>
            <a:ext cx="6202362" cy="479425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zh-CN" altLang="en-US" sz="2400" b="1" dirty="0">
                <a:solidFill>
                  <a:srgbClr val="D55E1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智能导影导视</a:t>
            </a:r>
            <a:r>
              <a:rPr lang="en-US" altLang="zh-CN" sz="2400" b="1" dirty="0">
                <a:solidFill>
                  <a:srgbClr val="D55E1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2400" b="1" dirty="0" smtClean="0">
                <a:solidFill>
                  <a:srgbClr val="D55E1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2400" b="1" dirty="0">
                <a:solidFill>
                  <a:srgbClr val="D55E1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400" b="1" dirty="0" smtClean="0">
                <a:solidFill>
                  <a:srgbClr val="D55E1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发展</a:t>
            </a:r>
            <a:endParaRPr lang="zh-CN" altLang="en-US" sz="2400" b="1" dirty="0">
              <a:solidFill>
                <a:srgbClr val="D55E1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417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256384" y="2982838"/>
            <a:ext cx="4191000" cy="381000"/>
          </a:xfrm>
          <a:custGeom>
            <a:avLst/>
            <a:gdLst>
              <a:gd name="G0" fmla="+- 962 0 0"/>
              <a:gd name="G1" fmla="+- 21600 0 962"/>
              <a:gd name="G2" fmla="*/ 962 1 2"/>
              <a:gd name="G3" fmla="+- 21600 0 G2"/>
              <a:gd name="G4" fmla="+/ 962 21600 2"/>
              <a:gd name="G5" fmla="+/ G1 0 2"/>
              <a:gd name="G6" fmla="*/ 21600 21600 962"/>
              <a:gd name="G7" fmla="*/ G6 1 2"/>
              <a:gd name="G8" fmla="+- 21600 0 G7"/>
              <a:gd name="G9" fmla="*/ 21600 1 2"/>
              <a:gd name="G10" fmla="+- 962 0 G9"/>
              <a:gd name="G11" fmla="?: G10 G8 0"/>
              <a:gd name="G12" fmla="?: G10 G7 21600"/>
              <a:gd name="T0" fmla="*/ 21119 w 21600"/>
              <a:gd name="T1" fmla="*/ 10800 h 21600"/>
              <a:gd name="T2" fmla="*/ 10800 w 21600"/>
              <a:gd name="T3" fmla="*/ 21600 h 21600"/>
              <a:gd name="T4" fmla="*/ 481 w 21600"/>
              <a:gd name="T5" fmla="*/ 10800 h 21600"/>
              <a:gd name="T6" fmla="*/ 10800 w 21600"/>
              <a:gd name="T7" fmla="*/ 0 h 21600"/>
              <a:gd name="T8" fmla="*/ 2281 w 21600"/>
              <a:gd name="T9" fmla="*/ 2281 h 21600"/>
              <a:gd name="T10" fmla="*/ 19319 w 21600"/>
              <a:gd name="T11" fmla="*/ 193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962" y="21600"/>
                </a:lnTo>
                <a:lnTo>
                  <a:pt x="20638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>
              <a:alpha val="3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3856584" y="1606650"/>
            <a:ext cx="1066800" cy="776287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808487" y="1941612"/>
            <a:ext cx="119556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 dirty="0" smtClean="0">
                <a:solidFill>
                  <a:schemeClr val="bg1"/>
                </a:solidFill>
              </a:rPr>
              <a:t>WIKI Metadata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713584" y="1317725"/>
            <a:ext cx="838200" cy="609600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766120" y="1571725"/>
            <a:ext cx="86280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EPG Data</a:t>
            </a: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5266284" y="1317725"/>
            <a:ext cx="838200" cy="609600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295404" y="1571725"/>
            <a:ext cx="9271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媒资 </a:t>
            </a:r>
            <a:r>
              <a:rPr lang="en-US" altLang="zh-CN" sz="12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2535784" y="1941612"/>
            <a:ext cx="1219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 dirty="0" smtClean="0">
                <a:solidFill>
                  <a:schemeClr val="bg1"/>
                </a:solidFill>
              </a:rPr>
              <a:t>2000</a:t>
            </a:r>
            <a:r>
              <a:rPr lang="zh-CN" altLang="en-US" sz="1000" dirty="0" smtClean="0">
                <a:solidFill>
                  <a:schemeClr val="bg1"/>
                </a:solidFill>
              </a:rPr>
              <a:t>个频道的每</a:t>
            </a:r>
            <a:r>
              <a:rPr lang="zh-CN" altLang="en-US" sz="1000" dirty="0">
                <a:solidFill>
                  <a:schemeClr val="bg1"/>
                </a:solidFill>
              </a:rPr>
              <a:t>周电视节目</a:t>
            </a:r>
            <a:r>
              <a:rPr lang="zh-CN" altLang="en-US" sz="1000" dirty="0" smtClean="0">
                <a:solidFill>
                  <a:schemeClr val="bg1"/>
                </a:solidFill>
              </a:rPr>
              <a:t>预告汇总</a:t>
            </a:r>
            <a:endParaRPr lang="zh-CN" altLang="zh-CN" sz="1000" dirty="0">
              <a:solidFill>
                <a:schemeClr val="bg1"/>
              </a:solidFill>
            </a:endParaRPr>
          </a:p>
        </p:txBody>
      </p:sp>
      <p:sp>
        <p:nvSpPr>
          <p:cNvPr id="21" name="Text Box 32"/>
          <p:cNvSpPr txBox="1">
            <a:spLocks noChangeArrowheads="1"/>
          </p:cNvSpPr>
          <p:nvPr/>
        </p:nvSpPr>
        <p:spPr bwMode="auto">
          <a:xfrm>
            <a:off x="3628926" y="2382937"/>
            <a:ext cx="166647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dirty="0" smtClean="0">
                <a:solidFill>
                  <a:schemeClr val="bg1"/>
                </a:solidFill>
              </a:rPr>
              <a:t>以</a:t>
            </a:r>
            <a:r>
              <a:rPr lang="en-US" altLang="zh-CN" sz="1000" dirty="0" smtClean="0">
                <a:solidFill>
                  <a:schemeClr val="bg1"/>
                </a:solidFill>
              </a:rPr>
              <a:t>WIKI</a:t>
            </a:r>
            <a:r>
              <a:rPr lang="zh-CN" altLang="en-US" sz="1000" dirty="0" smtClean="0">
                <a:solidFill>
                  <a:schemeClr val="bg1"/>
                </a:solidFill>
              </a:rPr>
              <a:t>架构为核心的影视元数据信息构建着一个资源链接的桥梁</a:t>
            </a:r>
            <a:endParaRPr lang="zh-CN" altLang="zh-CN" sz="1000" dirty="0">
              <a:solidFill>
                <a:schemeClr val="bg1"/>
              </a:solidFill>
            </a:endParaRPr>
          </a:p>
        </p:txBody>
      </p: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5233392" y="1941612"/>
            <a:ext cx="106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dirty="0" smtClean="0">
                <a:solidFill>
                  <a:schemeClr val="bg1"/>
                </a:solidFill>
              </a:rPr>
              <a:t>自身及</a:t>
            </a:r>
            <a:r>
              <a:rPr lang="en-US" altLang="zh-CN" sz="1000" dirty="0" smtClean="0">
                <a:solidFill>
                  <a:schemeClr val="bg1"/>
                </a:solidFill>
              </a:rPr>
              <a:t>CP</a:t>
            </a:r>
            <a:r>
              <a:rPr lang="zh-CN" altLang="en-US" sz="1000" dirty="0" smtClean="0">
                <a:solidFill>
                  <a:schemeClr val="bg1"/>
                </a:solidFill>
              </a:rPr>
              <a:t>的播放</a:t>
            </a:r>
            <a:r>
              <a:rPr lang="zh-CN" altLang="en-US" sz="1000" dirty="0">
                <a:solidFill>
                  <a:schemeClr val="bg1"/>
                </a:solidFill>
              </a:rPr>
              <a:t>资源库</a:t>
            </a:r>
            <a:endParaRPr lang="zh-CN" altLang="zh-CN" sz="1000" dirty="0">
              <a:solidFill>
                <a:schemeClr val="bg1"/>
              </a:solidFill>
            </a:endParaRPr>
          </a:p>
        </p:txBody>
      </p:sp>
      <p:sp>
        <p:nvSpPr>
          <p:cNvPr id="23" name="Freeform 34"/>
          <p:cNvSpPr>
            <a:spLocks/>
          </p:cNvSpPr>
          <p:nvPr/>
        </p:nvSpPr>
        <p:spPr bwMode="auto">
          <a:xfrm>
            <a:off x="3170784" y="1058962"/>
            <a:ext cx="904875" cy="587375"/>
          </a:xfrm>
          <a:custGeom>
            <a:avLst/>
            <a:gdLst>
              <a:gd name="T0" fmla="*/ 0 w 570"/>
              <a:gd name="T1" fmla="*/ 172 h 370"/>
              <a:gd name="T2" fmla="*/ 165 w 570"/>
              <a:gd name="T3" fmla="*/ 28 h 370"/>
              <a:gd name="T4" fmla="*/ 370 w 570"/>
              <a:gd name="T5" fmla="*/ 28 h 370"/>
              <a:gd name="T6" fmla="*/ 511 w 570"/>
              <a:gd name="T7" fmla="*/ 195 h 370"/>
              <a:gd name="T8" fmla="*/ 570 w 570"/>
              <a:gd name="T9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0" h="370">
                <a:moveTo>
                  <a:pt x="0" y="172"/>
                </a:moveTo>
                <a:cubicBezTo>
                  <a:pt x="51" y="112"/>
                  <a:pt x="103" y="52"/>
                  <a:pt x="165" y="28"/>
                </a:cubicBezTo>
                <a:cubicBezTo>
                  <a:pt x="226" y="4"/>
                  <a:pt x="312" y="0"/>
                  <a:pt x="370" y="28"/>
                </a:cubicBezTo>
                <a:cubicBezTo>
                  <a:pt x="428" y="56"/>
                  <a:pt x="478" y="138"/>
                  <a:pt x="511" y="195"/>
                </a:cubicBezTo>
                <a:cubicBezTo>
                  <a:pt x="544" y="252"/>
                  <a:pt x="558" y="334"/>
                  <a:pt x="570" y="370"/>
                </a:cubicBezTo>
              </a:path>
            </a:pathLst>
          </a:custGeom>
          <a:noFill/>
          <a:ln w="41275" cap="flat">
            <a:solidFill>
              <a:schemeClr val="bg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35"/>
          <p:cNvSpPr>
            <a:spLocks/>
          </p:cNvSpPr>
          <p:nvPr/>
        </p:nvSpPr>
        <p:spPr bwMode="auto">
          <a:xfrm>
            <a:off x="4658272" y="1065312"/>
            <a:ext cx="874712" cy="555625"/>
          </a:xfrm>
          <a:custGeom>
            <a:avLst/>
            <a:gdLst>
              <a:gd name="T0" fmla="*/ 551 w 551"/>
              <a:gd name="T1" fmla="*/ 168 h 350"/>
              <a:gd name="T2" fmla="*/ 386 w 551"/>
              <a:gd name="T3" fmla="*/ 24 h 350"/>
              <a:gd name="T4" fmla="*/ 181 w 551"/>
              <a:gd name="T5" fmla="*/ 24 h 350"/>
              <a:gd name="T6" fmla="*/ 58 w 551"/>
              <a:gd name="T7" fmla="*/ 166 h 350"/>
              <a:gd name="T8" fmla="*/ 0 w 551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1" h="350">
                <a:moveTo>
                  <a:pt x="551" y="168"/>
                </a:moveTo>
                <a:cubicBezTo>
                  <a:pt x="500" y="108"/>
                  <a:pt x="448" y="48"/>
                  <a:pt x="386" y="24"/>
                </a:cubicBezTo>
                <a:cubicBezTo>
                  <a:pt x="325" y="0"/>
                  <a:pt x="236" y="0"/>
                  <a:pt x="181" y="24"/>
                </a:cubicBezTo>
                <a:cubicBezTo>
                  <a:pt x="126" y="48"/>
                  <a:pt x="88" y="112"/>
                  <a:pt x="58" y="166"/>
                </a:cubicBezTo>
                <a:cubicBezTo>
                  <a:pt x="28" y="220"/>
                  <a:pt x="12" y="312"/>
                  <a:pt x="0" y="350"/>
                </a:cubicBezTo>
              </a:path>
            </a:pathLst>
          </a:custGeom>
          <a:noFill/>
          <a:ln w="41275" cap="flat">
            <a:solidFill>
              <a:schemeClr val="bg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 Box 37"/>
          <p:cNvSpPr txBox="1">
            <a:spLocks noChangeArrowheads="1"/>
          </p:cNvSpPr>
          <p:nvPr/>
        </p:nvSpPr>
        <p:spPr bwMode="auto">
          <a:xfrm>
            <a:off x="3094584" y="2982838"/>
            <a:ext cx="259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1" i="1" dirty="0">
                <a:solidFill>
                  <a:schemeClr val="bg1"/>
                </a:solidFill>
              </a:rPr>
              <a:t>Cloud Service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6918252" y="1707034"/>
            <a:ext cx="609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42" name="Line 57"/>
          <p:cNvSpPr>
            <a:spLocks noChangeShapeType="1"/>
          </p:cNvSpPr>
          <p:nvPr/>
        </p:nvSpPr>
        <p:spPr bwMode="auto">
          <a:xfrm flipH="1" flipV="1">
            <a:off x="6798568" y="1228011"/>
            <a:ext cx="15280" cy="2112188"/>
          </a:xfrm>
          <a:prstGeom prst="line">
            <a:avLst/>
          </a:prstGeom>
          <a:noFill/>
          <a:ln w="3175">
            <a:solidFill>
              <a:schemeClr val="bg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4" name="Picture 59" descr="HTC-Incredible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94712" y="1058962"/>
            <a:ext cx="45720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0" descr="ipad-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93419" y="1753071"/>
            <a:ext cx="685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1" descr="liHdtwtKdTJd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69619" y="2427858"/>
            <a:ext cx="5334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31519" y="3043312"/>
            <a:ext cx="6096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 Box 63"/>
          <p:cNvSpPr txBox="1">
            <a:spLocks noChangeArrowheads="1"/>
          </p:cNvSpPr>
          <p:nvPr/>
        </p:nvSpPr>
        <p:spPr bwMode="auto">
          <a:xfrm>
            <a:off x="107504" y="3275112"/>
            <a:ext cx="251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  <a:latin typeface="Century Gothic" pitchFamily="34" charset="0"/>
                <a:ea typeface="黑体" pitchFamily="49" charset="-122"/>
              </a:rPr>
              <a:t>发现、</a:t>
            </a:r>
            <a:r>
              <a:rPr lang="zh-CN" altLang="en-US" b="1" dirty="0" smtClean="0">
                <a:solidFill>
                  <a:schemeClr val="bg1"/>
                </a:solidFill>
                <a:latin typeface="Century Gothic" pitchFamily="34" charset="0"/>
                <a:ea typeface="黑体" pitchFamily="49" charset="-122"/>
              </a:rPr>
              <a:t>管理、互动</a:t>
            </a:r>
            <a:r>
              <a:rPr lang="en-US" altLang="zh-CN" b="1" dirty="0">
                <a:solidFill>
                  <a:schemeClr val="bg1"/>
                </a:solidFill>
                <a:latin typeface="Century Gothic" pitchFamily="34" charset="0"/>
                <a:ea typeface="黑体" pitchFamily="49" charset="-122"/>
              </a:rPr>
              <a:t>…</a:t>
            </a:r>
          </a:p>
        </p:txBody>
      </p:sp>
      <p:sp>
        <p:nvSpPr>
          <p:cNvPr id="49" name="Text Box 67"/>
          <p:cNvSpPr txBox="1">
            <a:spLocks noChangeArrowheads="1"/>
          </p:cNvSpPr>
          <p:nvPr/>
        </p:nvSpPr>
        <p:spPr bwMode="auto">
          <a:xfrm>
            <a:off x="6918252" y="2369120"/>
            <a:ext cx="838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50" name="Text Box 68"/>
          <p:cNvSpPr txBox="1">
            <a:spLocks noChangeArrowheads="1"/>
          </p:cNvSpPr>
          <p:nvPr/>
        </p:nvSpPr>
        <p:spPr bwMode="auto">
          <a:xfrm>
            <a:off x="6918252" y="2024261"/>
            <a:ext cx="838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51" name="Cloud"/>
          <p:cNvSpPr>
            <a:spLocks noChangeAspect="1" noEditPoints="1" noChangeArrowheads="1"/>
          </p:cNvSpPr>
          <p:nvPr/>
        </p:nvSpPr>
        <p:spPr bwMode="auto">
          <a:xfrm>
            <a:off x="476151" y="1571725"/>
            <a:ext cx="1371600" cy="9191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l"/>
            <a:endParaRPr lang="zh-CN" altLang="zh-CN" sz="1800" b="1"/>
          </a:p>
        </p:txBody>
      </p:sp>
      <p:sp>
        <p:nvSpPr>
          <p:cNvPr id="52" name="Text Box 30"/>
          <p:cNvSpPr txBox="1">
            <a:spLocks noChangeArrowheads="1"/>
          </p:cNvSpPr>
          <p:nvPr/>
        </p:nvSpPr>
        <p:spPr bwMode="auto">
          <a:xfrm>
            <a:off x="573857" y="1779662"/>
            <a:ext cx="1371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黑体" pitchFamily="49" charset="-122"/>
              </a:rPr>
              <a:t>云数据中心</a:t>
            </a:r>
          </a:p>
        </p:txBody>
      </p:sp>
      <p:cxnSp>
        <p:nvCxnSpPr>
          <p:cNvPr id="56" name="Straight Connector 5"/>
          <p:cNvCxnSpPr/>
          <p:nvPr/>
        </p:nvCxnSpPr>
        <p:spPr>
          <a:xfrm>
            <a:off x="0" y="3840214"/>
            <a:ext cx="9144000" cy="0"/>
          </a:xfrm>
          <a:prstGeom prst="line">
            <a:avLst/>
          </a:prstGeom>
          <a:ln w="317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4" descr="iTunes-vector-bubble_05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7882477" y="4207334"/>
            <a:ext cx="1263061" cy="939855"/>
          </a:xfrm>
          <a:prstGeom prst="rect">
            <a:avLst/>
          </a:prstGeom>
        </p:spPr>
      </p:pic>
      <p:sp>
        <p:nvSpPr>
          <p:cNvPr id="58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快速的回忆一下我们曾经“孜孜不倦”的说过的概念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59" name="Line 57"/>
          <p:cNvSpPr>
            <a:spLocks noChangeShapeType="1"/>
          </p:cNvSpPr>
          <p:nvPr/>
        </p:nvSpPr>
        <p:spPr bwMode="auto">
          <a:xfrm flipH="1" flipV="1">
            <a:off x="7738493" y="1228011"/>
            <a:ext cx="15280" cy="2112188"/>
          </a:xfrm>
          <a:prstGeom prst="line">
            <a:avLst/>
          </a:prstGeom>
          <a:noFill/>
          <a:ln w="3175">
            <a:solidFill>
              <a:schemeClr val="bg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" name="TextBox 5"/>
          <p:cNvSpPr txBox="1">
            <a:spLocks noChangeArrowheads="1"/>
          </p:cNvSpPr>
          <p:nvPr/>
        </p:nvSpPr>
        <p:spPr bwMode="auto">
          <a:xfrm>
            <a:off x="362644" y="4136181"/>
            <a:ext cx="796066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400" dirty="0" smtClean="0">
                <a:solidFill>
                  <a:schemeClr val="bg1"/>
                </a:solidFill>
              </a:rPr>
              <a:t>编者语：</a:t>
            </a:r>
            <a:r>
              <a:rPr lang="en-US" altLang="zh-CN" sz="1400" dirty="0" smtClean="0">
                <a:solidFill>
                  <a:schemeClr val="bg1"/>
                </a:solidFill>
              </a:rPr>
              <a:t>1.  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通过云数据中心的内部关联运算和智能数据挖掘，为用户打造内容发现引擎，并向外输</a:t>
            </a:r>
            <a:endParaRPr lang="en-US" altLang="zh-CN" sz="1400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pPr eaLnBrk="1" hangingPunct="1"/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                    出各种基础的视频云服务</a:t>
            </a:r>
            <a:endParaRPr lang="en-US" altLang="zh-CN" sz="1400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pPr eaLnBrk="1" hangingPunct="1"/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               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2.  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最终帮助用户在海量的内容面前，更快更好地发现内容、管理内容，并基于内容进行社</a:t>
            </a:r>
            <a:endParaRPr lang="en-US" altLang="zh-CN" sz="1400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pPr eaLnBrk="1" hangingPunct="1"/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                    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交和互动</a:t>
            </a:r>
            <a:r>
              <a:rPr lang="en-US" altLang="zh-CN" sz="1400" dirty="0" smtClean="0">
                <a:solidFill>
                  <a:schemeClr val="bg1"/>
                </a:solidFill>
                <a:latin typeface="宋体"/>
              </a:rPr>
              <a:t>…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972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2"/>
          <p:cNvSpPr>
            <a:spLocks noChangeArrowheads="1"/>
          </p:cNvSpPr>
          <p:nvPr/>
        </p:nvSpPr>
        <p:spPr bwMode="auto">
          <a:xfrm>
            <a:off x="4230688" y="989112"/>
            <a:ext cx="762000" cy="2286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000" b="1">
                <a:solidFill>
                  <a:schemeClr val="bg1"/>
                </a:solidFill>
              </a:rPr>
              <a:t>Metadata</a:t>
            </a:r>
          </a:p>
        </p:txBody>
      </p:sp>
      <p:sp>
        <p:nvSpPr>
          <p:cNvPr id="94" name="Rectangle 3"/>
          <p:cNvSpPr>
            <a:spLocks noChangeArrowheads="1"/>
          </p:cNvSpPr>
          <p:nvPr/>
        </p:nvSpPr>
        <p:spPr bwMode="auto">
          <a:xfrm>
            <a:off x="3316288" y="989112"/>
            <a:ext cx="762000" cy="2286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000" b="1">
                <a:solidFill>
                  <a:schemeClr val="bg1"/>
                </a:solidFill>
              </a:rPr>
              <a:t>EPG data</a:t>
            </a:r>
          </a:p>
        </p:txBody>
      </p:sp>
      <p:sp>
        <p:nvSpPr>
          <p:cNvPr id="95" name="Rectangle 4"/>
          <p:cNvSpPr>
            <a:spLocks noChangeArrowheads="1"/>
          </p:cNvSpPr>
          <p:nvPr/>
        </p:nvSpPr>
        <p:spPr bwMode="auto">
          <a:xfrm>
            <a:off x="5145088" y="989112"/>
            <a:ext cx="762000" cy="2286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000" b="1">
                <a:solidFill>
                  <a:schemeClr val="bg1"/>
                </a:solidFill>
              </a:rPr>
              <a:t>媒资 </a:t>
            </a:r>
            <a:r>
              <a:rPr lang="en-US" altLang="zh-CN" sz="1000" b="1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96" name="Rectangle 5"/>
          <p:cNvSpPr>
            <a:spLocks noChangeArrowheads="1"/>
          </p:cNvSpPr>
          <p:nvPr/>
        </p:nvSpPr>
        <p:spPr bwMode="auto">
          <a:xfrm>
            <a:off x="3316288" y="379512"/>
            <a:ext cx="2590800" cy="304800"/>
          </a:xfrm>
          <a:prstGeom prst="rect">
            <a:avLst/>
          </a:prstGeom>
          <a:solidFill>
            <a:schemeClr val="bg1">
              <a:alpha val="35001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云数据中心</a:t>
            </a:r>
          </a:p>
        </p:txBody>
      </p:sp>
      <p:sp>
        <p:nvSpPr>
          <p:cNvPr id="97" name="Rectangle 6"/>
          <p:cNvSpPr>
            <a:spLocks noChangeArrowheads="1"/>
          </p:cNvSpPr>
          <p:nvPr/>
        </p:nvSpPr>
        <p:spPr bwMode="auto">
          <a:xfrm>
            <a:off x="2554288" y="608112"/>
            <a:ext cx="304800" cy="990600"/>
          </a:xfrm>
          <a:prstGeom prst="rect">
            <a:avLst/>
          </a:prstGeom>
          <a:solidFill>
            <a:schemeClr val="bg1">
              <a:alpha val="35001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直</a:t>
            </a:r>
          </a:p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播</a:t>
            </a:r>
          </a:p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内</a:t>
            </a:r>
          </a:p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容</a:t>
            </a:r>
          </a:p>
        </p:txBody>
      </p:sp>
      <p:sp>
        <p:nvSpPr>
          <p:cNvPr id="98" name="Freeform 7"/>
          <p:cNvSpPr>
            <a:spLocks/>
          </p:cNvSpPr>
          <p:nvPr/>
        </p:nvSpPr>
        <p:spPr bwMode="auto">
          <a:xfrm>
            <a:off x="3849688" y="811312"/>
            <a:ext cx="609600" cy="177800"/>
          </a:xfrm>
          <a:custGeom>
            <a:avLst/>
            <a:gdLst>
              <a:gd name="T0" fmla="*/ 0 w 384"/>
              <a:gd name="T1" fmla="*/ 112 h 112"/>
              <a:gd name="T2" fmla="*/ 144 w 384"/>
              <a:gd name="T3" fmla="*/ 16 h 112"/>
              <a:gd name="T4" fmla="*/ 240 w 384"/>
              <a:gd name="T5" fmla="*/ 16 h 112"/>
              <a:gd name="T6" fmla="*/ 384 w 384"/>
              <a:gd name="T7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52" y="72"/>
                  <a:pt x="104" y="32"/>
                  <a:pt x="144" y="16"/>
                </a:cubicBezTo>
                <a:cubicBezTo>
                  <a:pt x="184" y="0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" name="Freeform 8"/>
          <p:cNvSpPr>
            <a:spLocks/>
          </p:cNvSpPr>
          <p:nvPr/>
        </p:nvSpPr>
        <p:spPr bwMode="auto">
          <a:xfrm>
            <a:off x="4764088" y="811312"/>
            <a:ext cx="609600" cy="177800"/>
          </a:xfrm>
          <a:custGeom>
            <a:avLst/>
            <a:gdLst>
              <a:gd name="T0" fmla="*/ 0 w 384"/>
              <a:gd name="T1" fmla="*/ 112 h 112"/>
              <a:gd name="T2" fmla="*/ 144 w 384"/>
              <a:gd name="T3" fmla="*/ 16 h 112"/>
              <a:gd name="T4" fmla="*/ 240 w 384"/>
              <a:gd name="T5" fmla="*/ 16 h 112"/>
              <a:gd name="T6" fmla="*/ 384 w 384"/>
              <a:gd name="T7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52" y="72"/>
                  <a:pt x="104" y="32"/>
                  <a:pt x="144" y="16"/>
                </a:cubicBezTo>
                <a:cubicBezTo>
                  <a:pt x="184" y="0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" name="Rectangle 9"/>
          <p:cNvSpPr>
            <a:spLocks noChangeArrowheads="1"/>
          </p:cNvSpPr>
          <p:nvPr/>
        </p:nvSpPr>
        <p:spPr bwMode="auto">
          <a:xfrm>
            <a:off x="3240088" y="303312"/>
            <a:ext cx="2743200" cy="1371600"/>
          </a:xfrm>
          <a:prstGeom prst="rect">
            <a:avLst/>
          </a:prstGeom>
          <a:noFill/>
          <a:ln w="3175">
            <a:solidFill>
              <a:srgbClr val="C0C0C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01" name="AutoShape 10"/>
          <p:cNvCxnSpPr>
            <a:cxnSpLocks noChangeShapeType="1"/>
            <a:stCxn id="97" idx="3"/>
            <a:endCxn id="94" idx="1"/>
          </p:cNvCxnSpPr>
          <p:nvPr/>
        </p:nvCxnSpPr>
        <p:spPr bwMode="auto">
          <a:xfrm>
            <a:off x="2868613" y="1103412"/>
            <a:ext cx="447675" cy="0"/>
          </a:xfrm>
          <a:prstGeom prst="straightConnector1">
            <a:avLst/>
          </a:prstGeom>
          <a:noFill/>
          <a:ln w="2222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AutoShape 11"/>
          <p:cNvCxnSpPr>
            <a:cxnSpLocks noChangeShapeType="1"/>
            <a:stCxn id="95" idx="3"/>
            <a:endCxn id="105" idx="1"/>
          </p:cNvCxnSpPr>
          <p:nvPr/>
        </p:nvCxnSpPr>
        <p:spPr bwMode="auto">
          <a:xfrm>
            <a:off x="5907088" y="1103412"/>
            <a:ext cx="447675" cy="0"/>
          </a:xfrm>
          <a:prstGeom prst="straightConnector1">
            <a:avLst/>
          </a:prstGeom>
          <a:noFill/>
          <a:ln w="2222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ectangle 12"/>
          <p:cNvSpPr>
            <a:spLocks noChangeArrowheads="1"/>
          </p:cNvSpPr>
          <p:nvPr/>
        </p:nvSpPr>
        <p:spPr bwMode="auto">
          <a:xfrm>
            <a:off x="3316288" y="1370112"/>
            <a:ext cx="2590800" cy="2286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000" b="1">
                <a:solidFill>
                  <a:schemeClr val="bg1"/>
                </a:solidFill>
              </a:rPr>
              <a:t>Cloud Service</a:t>
            </a:r>
          </a:p>
        </p:txBody>
      </p:sp>
      <p:sp>
        <p:nvSpPr>
          <p:cNvPr id="104" name="Rectangle 13"/>
          <p:cNvSpPr>
            <a:spLocks noChangeArrowheads="1"/>
          </p:cNvSpPr>
          <p:nvPr/>
        </p:nvSpPr>
        <p:spPr bwMode="auto">
          <a:xfrm>
            <a:off x="1030288" y="531912"/>
            <a:ext cx="1905000" cy="1143000"/>
          </a:xfrm>
          <a:prstGeom prst="rect">
            <a:avLst/>
          </a:prstGeom>
          <a:noFill/>
          <a:ln w="3175">
            <a:solidFill>
              <a:srgbClr val="C0C0C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Rectangle 14"/>
          <p:cNvSpPr>
            <a:spLocks noChangeArrowheads="1"/>
          </p:cNvSpPr>
          <p:nvPr/>
        </p:nvSpPr>
        <p:spPr bwMode="auto">
          <a:xfrm>
            <a:off x="6364288" y="608112"/>
            <a:ext cx="304800" cy="990600"/>
          </a:xfrm>
          <a:prstGeom prst="rect">
            <a:avLst/>
          </a:prstGeom>
          <a:solidFill>
            <a:schemeClr val="bg1">
              <a:alpha val="35001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点</a:t>
            </a:r>
          </a:p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播</a:t>
            </a:r>
          </a:p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内</a:t>
            </a:r>
          </a:p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容</a:t>
            </a:r>
          </a:p>
        </p:txBody>
      </p:sp>
      <p:sp>
        <p:nvSpPr>
          <p:cNvPr id="106" name="Rectangle 15"/>
          <p:cNvSpPr>
            <a:spLocks noChangeArrowheads="1"/>
          </p:cNvSpPr>
          <p:nvPr/>
        </p:nvSpPr>
        <p:spPr bwMode="auto">
          <a:xfrm>
            <a:off x="6288088" y="531912"/>
            <a:ext cx="1905000" cy="1143000"/>
          </a:xfrm>
          <a:prstGeom prst="rect">
            <a:avLst/>
          </a:prstGeom>
          <a:noFill/>
          <a:ln w="3175">
            <a:solidFill>
              <a:srgbClr val="C0C0C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Text Box 16"/>
          <p:cNvSpPr txBox="1">
            <a:spLocks noChangeArrowheads="1"/>
          </p:cNvSpPr>
          <p:nvPr/>
        </p:nvSpPr>
        <p:spPr bwMode="auto">
          <a:xfrm>
            <a:off x="1208088" y="1065312"/>
            <a:ext cx="12954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900">
                <a:solidFill>
                  <a:schemeClr val="bg1"/>
                </a:solidFill>
              </a:rPr>
              <a:t>2000</a:t>
            </a:r>
            <a:r>
              <a:rPr lang="zh-CN" altLang="en-US" sz="900">
                <a:solidFill>
                  <a:schemeClr val="bg1"/>
                </a:solidFill>
              </a:rPr>
              <a:t>多个频道的</a:t>
            </a:r>
          </a:p>
          <a:p>
            <a:pPr>
              <a:spcBef>
                <a:spcPct val="50000"/>
              </a:spcBef>
            </a:pPr>
            <a:r>
              <a:rPr lang="zh-CN" altLang="en-US" sz="900">
                <a:solidFill>
                  <a:schemeClr val="bg1"/>
                </a:solidFill>
              </a:rPr>
              <a:t>广播电视内容</a:t>
            </a:r>
            <a:endParaRPr lang="zh-CN" altLang="zh-CN" sz="900">
              <a:solidFill>
                <a:schemeClr val="bg1"/>
              </a:solidFill>
            </a:endParaRPr>
          </a:p>
        </p:txBody>
      </p:sp>
      <p:grpSp>
        <p:nvGrpSpPr>
          <p:cNvPr id="108" name="Group 17"/>
          <p:cNvGrpSpPr>
            <a:grpSpLocks/>
          </p:cNvGrpSpPr>
          <p:nvPr/>
        </p:nvGrpSpPr>
        <p:grpSpPr bwMode="auto">
          <a:xfrm>
            <a:off x="1182688" y="760512"/>
            <a:ext cx="1295400" cy="279400"/>
            <a:chOff x="0" y="2351"/>
            <a:chExt cx="1584" cy="341"/>
          </a:xfrm>
        </p:grpSpPr>
        <p:pic>
          <p:nvPicPr>
            <p:cNvPr id="109" name="Picture 18" descr="安徽卫视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" y="2371"/>
              <a:ext cx="576" cy="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9" descr="东方卫视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55"/>
              <a:ext cx="624" cy="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0" descr="东南卫视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2351"/>
              <a:ext cx="624" cy="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" name="Picture 2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91388" y="741462"/>
            <a:ext cx="29527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4176" y="776387"/>
            <a:ext cx="59531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3" descr="qiyiLogo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32701" y="741462"/>
            <a:ext cx="484187" cy="2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 Box 24"/>
          <p:cNvSpPr txBox="1">
            <a:spLocks noChangeArrowheads="1"/>
          </p:cNvSpPr>
          <p:nvPr/>
        </p:nvSpPr>
        <p:spPr bwMode="auto">
          <a:xfrm>
            <a:off x="6669088" y="1049437"/>
            <a:ext cx="12954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900">
                <a:solidFill>
                  <a:schemeClr val="bg1"/>
                </a:solidFill>
              </a:rPr>
              <a:t> VOD</a:t>
            </a:r>
            <a:r>
              <a:rPr lang="zh-CN" altLang="en-US" sz="900">
                <a:solidFill>
                  <a:schemeClr val="bg1"/>
                </a:solidFill>
              </a:rPr>
              <a:t>及回看资源；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900">
                <a:solidFill>
                  <a:schemeClr val="bg1"/>
                </a:solidFill>
              </a:rPr>
              <a:t> 互联网视频资源；</a:t>
            </a:r>
            <a:endParaRPr lang="zh-CN" altLang="zh-CN" sz="900">
              <a:solidFill>
                <a:schemeClr val="bg1"/>
              </a:solidFill>
            </a:endParaRPr>
          </a:p>
        </p:txBody>
      </p:sp>
      <p:sp>
        <p:nvSpPr>
          <p:cNvPr id="116" name="Rectangle 25"/>
          <p:cNvSpPr>
            <a:spLocks noChangeArrowheads="1"/>
          </p:cNvSpPr>
          <p:nvPr/>
        </p:nvSpPr>
        <p:spPr bwMode="auto">
          <a:xfrm>
            <a:off x="115888" y="2055912"/>
            <a:ext cx="6324600" cy="304800"/>
          </a:xfrm>
          <a:prstGeom prst="rect">
            <a:avLst/>
          </a:prstGeom>
          <a:solidFill>
            <a:schemeClr val="bg1">
              <a:alpha val="35001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发现 </a:t>
            </a:r>
            <a:r>
              <a:rPr lang="en-US" altLang="zh-CN" sz="1200" b="1">
                <a:solidFill>
                  <a:schemeClr val="bg1"/>
                </a:solidFill>
                <a:latin typeface="宋体" pitchFamily="2" charset="-122"/>
              </a:rPr>
              <a:t>- </a:t>
            </a:r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管理</a:t>
            </a:r>
          </a:p>
        </p:txBody>
      </p:sp>
      <p:sp>
        <p:nvSpPr>
          <p:cNvPr id="117" name="Rectangle 26"/>
          <p:cNvSpPr>
            <a:spLocks noChangeArrowheads="1"/>
          </p:cNvSpPr>
          <p:nvPr/>
        </p:nvSpPr>
        <p:spPr bwMode="auto">
          <a:xfrm>
            <a:off x="6669088" y="2055912"/>
            <a:ext cx="1143000" cy="304800"/>
          </a:xfrm>
          <a:prstGeom prst="rect">
            <a:avLst/>
          </a:prstGeom>
          <a:solidFill>
            <a:schemeClr val="bg1">
              <a:alpha val="35001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互动 </a:t>
            </a:r>
            <a:r>
              <a:rPr lang="en-US" altLang="zh-CN" sz="1200" b="1">
                <a:solidFill>
                  <a:schemeClr val="bg1"/>
                </a:solidFill>
                <a:latin typeface="宋体" pitchFamily="2" charset="-122"/>
              </a:rPr>
              <a:t>- </a:t>
            </a:r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社交</a:t>
            </a:r>
          </a:p>
        </p:txBody>
      </p:sp>
      <p:cxnSp>
        <p:nvCxnSpPr>
          <p:cNvPr id="118" name="AutoShape 27"/>
          <p:cNvCxnSpPr>
            <a:cxnSpLocks noChangeShapeType="1"/>
            <a:stCxn id="117" idx="0"/>
            <a:endCxn id="100" idx="2"/>
          </p:cNvCxnSpPr>
          <p:nvPr/>
        </p:nvCxnSpPr>
        <p:spPr bwMode="auto">
          <a:xfrm rot="5400000" flipH="1">
            <a:off x="5740400" y="546200"/>
            <a:ext cx="371475" cy="2628900"/>
          </a:xfrm>
          <a:prstGeom prst="bentConnector3">
            <a:avLst>
              <a:gd name="adj1" fmla="val 48718"/>
            </a:avLst>
          </a:prstGeom>
          <a:noFill/>
          <a:ln w="22225">
            <a:solidFill>
              <a:schemeClr val="bg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AutoShape 28"/>
          <p:cNvCxnSpPr>
            <a:cxnSpLocks noChangeShapeType="1"/>
            <a:stCxn id="116" idx="0"/>
            <a:endCxn id="100" idx="2"/>
          </p:cNvCxnSpPr>
          <p:nvPr/>
        </p:nvCxnSpPr>
        <p:spPr bwMode="auto">
          <a:xfrm rot="16200000">
            <a:off x="3759200" y="1193900"/>
            <a:ext cx="371475" cy="1333500"/>
          </a:xfrm>
          <a:prstGeom prst="bentConnector3">
            <a:avLst>
              <a:gd name="adj1" fmla="val 48718"/>
            </a:avLst>
          </a:prstGeom>
          <a:noFill/>
          <a:ln w="22225">
            <a:solidFill>
              <a:schemeClr val="bg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0" name="Rectangle 29"/>
          <p:cNvSpPr>
            <a:spLocks noChangeArrowheads="1"/>
          </p:cNvSpPr>
          <p:nvPr/>
        </p:nvSpPr>
        <p:spPr bwMode="auto">
          <a:xfrm>
            <a:off x="39688" y="1979712"/>
            <a:ext cx="6477000" cy="3124200"/>
          </a:xfrm>
          <a:prstGeom prst="rect">
            <a:avLst/>
          </a:prstGeom>
          <a:noFill/>
          <a:ln w="3175">
            <a:solidFill>
              <a:srgbClr val="C0C0C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Rectangle 30"/>
          <p:cNvSpPr>
            <a:spLocks noChangeArrowheads="1"/>
          </p:cNvSpPr>
          <p:nvPr/>
        </p:nvSpPr>
        <p:spPr bwMode="auto">
          <a:xfrm>
            <a:off x="6592888" y="1979712"/>
            <a:ext cx="1295400" cy="3124200"/>
          </a:xfrm>
          <a:prstGeom prst="rect">
            <a:avLst/>
          </a:prstGeom>
          <a:noFill/>
          <a:ln w="3175">
            <a:solidFill>
              <a:srgbClr val="C0C0C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Rectangle 32"/>
          <p:cNvSpPr>
            <a:spLocks noChangeArrowheads="1"/>
          </p:cNvSpPr>
          <p:nvPr/>
        </p:nvSpPr>
        <p:spPr bwMode="auto">
          <a:xfrm>
            <a:off x="3544888" y="2894112"/>
            <a:ext cx="1447800" cy="2286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>
                    <a:alpha val="39999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000" b="1" dirty="0" smtClean="0">
                <a:solidFill>
                  <a:schemeClr val="bg1"/>
                </a:solidFill>
              </a:rPr>
              <a:t>    TV</a:t>
            </a:r>
            <a:r>
              <a:rPr lang="zh-CN" altLang="en-US" sz="1000" b="1" dirty="0" smtClean="0">
                <a:solidFill>
                  <a:schemeClr val="bg1"/>
                </a:solidFill>
              </a:rPr>
              <a:t>端为重要阵地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123" name="Rectangle 33"/>
          <p:cNvSpPr>
            <a:spLocks noChangeArrowheads="1"/>
          </p:cNvSpPr>
          <p:nvPr/>
        </p:nvSpPr>
        <p:spPr bwMode="auto">
          <a:xfrm>
            <a:off x="115888" y="2436912"/>
            <a:ext cx="1905000" cy="228600"/>
          </a:xfrm>
          <a:prstGeom prst="rect">
            <a:avLst/>
          </a:prstGeom>
          <a:solidFill>
            <a:schemeClr val="bg1">
              <a:alpha val="14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000" b="1">
                <a:solidFill>
                  <a:schemeClr val="bg1"/>
                </a:solidFill>
              </a:rPr>
              <a:t>数据及解决方案提供</a:t>
            </a:r>
          </a:p>
        </p:txBody>
      </p:sp>
      <p:sp>
        <p:nvSpPr>
          <p:cNvPr id="125" name="Rectangle 35"/>
          <p:cNvSpPr>
            <a:spLocks noChangeArrowheads="1"/>
          </p:cNvSpPr>
          <p:nvPr/>
        </p:nvSpPr>
        <p:spPr bwMode="auto">
          <a:xfrm>
            <a:off x="115888" y="3351312"/>
            <a:ext cx="1905000" cy="1676400"/>
          </a:xfrm>
          <a:prstGeom prst="rect">
            <a:avLst/>
          </a:prstGeom>
          <a:noFill/>
          <a:ln w="3175">
            <a:solidFill>
              <a:schemeClr val="bg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Text Box 36"/>
          <p:cNvSpPr txBox="1">
            <a:spLocks noChangeArrowheads="1"/>
          </p:cNvSpPr>
          <p:nvPr/>
        </p:nvSpPr>
        <p:spPr bwMode="auto">
          <a:xfrm>
            <a:off x="115888" y="3435846"/>
            <a:ext cx="1905000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zh-CN" altLang="en-US" sz="900" dirty="0">
                <a:solidFill>
                  <a:schemeClr val="bg1"/>
                </a:solidFill>
              </a:rPr>
              <a:t>为数字电视、</a:t>
            </a:r>
            <a:r>
              <a:rPr lang="en-US" altLang="zh-CN" sz="900" dirty="0">
                <a:solidFill>
                  <a:schemeClr val="bg1"/>
                </a:solidFill>
              </a:rPr>
              <a:t>IPTV</a:t>
            </a:r>
            <a:r>
              <a:rPr lang="zh-CN" altLang="en-US" sz="900" dirty="0">
                <a:solidFill>
                  <a:schemeClr val="bg1"/>
                </a:solidFill>
              </a:rPr>
              <a:t>、</a:t>
            </a:r>
            <a:r>
              <a:rPr lang="en-US" altLang="zh-CN" sz="900" dirty="0">
                <a:solidFill>
                  <a:schemeClr val="bg1"/>
                </a:solidFill>
              </a:rPr>
              <a:t>CMMB </a:t>
            </a:r>
            <a:r>
              <a:rPr lang="zh-CN" altLang="en-US" sz="900" dirty="0">
                <a:solidFill>
                  <a:schemeClr val="bg1"/>
                </a:solidFill>
              </a:rPr>
              <a:t>以及互联网电视运营商提供数据及终端产品解决方案；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900" dirty="0">
                <a:solidFill>
                  <a:schemeClr val="bg1"/>
                </a:solidFill>
              </a:rPr>
              <a:t> 为</a:t>
            </a:r>
            <a:r>
              <a:rPr lang="en-US" altLang="zh-CN" sz="900" dirty="0">
                <a:solidFill>
                  <a:schemeClr val="bg1"/>
                </a:solidFill>
              </a:rPr>
              <a:t>CE</a:t>
            </a:r>
            <a:r>
              <a:rPr lang="zh-CN" altLang="en-US" sz="900" dirty="0">
                <a:solidFill>
                  <a:schemeClr val="bg1"/>
                </a:solidFill>
              </a:rPr>
              <a:t>厂商提供数据及终端产品解决方案；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900" dirty="0">
                <a:solidFill>
                  <a:schemeClr val="bg1"/>
                </a:solidFill>
              </a:rPr>
              <a:t> 后续探索合作运营的互联网广告模式等；</a:t>
            </a:r>
            <a:endParaRPr lang="zh-CN" altLang="zh-CN" sz="900" dirty="0">
              <a:solidFill>
                <a:schemeClr val="bg1"/>
              </a:solidFill>
            </a:endParaRPr>
          </a:p>
        </p:txBody>
      </p:sp>
      <p:sp>
        <p:nvSpPr>
          <p:cNvPr id="127" name="Line 37"/>
          <p:cNvSpPr>
            <a:spLocks noChangeShapeType="1"/>
          </p:cNvSpPr>
          <p:nvPr/>
        </p:nvSpPr>
        <p:spPr bwMode="auto">
          <a:xfrm>
            <a:off x="1087438" y="3122712"/>
            <a:ext cx="0" cy="22860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" name="Rectangle 38"/>
          <p:cNvSpPr>
            <a:spLocks noChangeArrowheads="1"/>
          </p:cNvSpPr>
          <p:nvPr/>
        </p:nvSpPr>
        <p:spPr bwMode="auto">
          <a:xfrm>
            <a:off x="2097088" y="2436912"/>
            <a:ext cx="4343400" cy="228600"/>
          </a:xfrm>
          <a:prstGeom prst="rect">
            <a:avLst/>
          </a:prstGeom>
          <a:solidFill>
            <a:schemeClr val="bg1">
              <a:alpha val="14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000" b="1">
                <a:solidFill>
                  <a:schemeClr val="bg1"/>
                </a:solidFill>
              </a:rPr>
              <a:t>产品及服务运营</a:t>
            </a:r>
          </a:p>
        </p:txBody>
      </p:sp>
      <p:sp>
        <p:nvSpPr>
          <p:cNvPr id="130" name="Rectangle 41"/>
          <p:cNvSpPr>
            <a:spLocks noChangeArrowheads="1"/>
          </p:cNvSpPr>
          <p:nvPr/>
        </p:nvSpPr>
        <p:spPr bwMode="auto">
          <a:xfrm>
            <a:off x="6669088" y="3351312"/>
            <a:ext cx="1143000" cy="1676400"/>
          </a:xfrm>
          <a:prstGeom prst="rect">
            <a:avLst/>
          </a:prstGeom>
          <a:noFill/>
          <a:ln w="3175">
            <a:solidFill>
              <a:schemeClr val="bg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" name="Text Box 42"/>
          <p:cNvSpPr txBox="1">
            <a:spLocks noChangeArrowheads="1"/>
          </p:cNvSpPr>
          <p:nvPr/>
        </p:nvSpPr>
        <p:spPr bwMode="auto">
          <a:xfrm>
            <a:off x="6669088" y="3435846"/>
            <a:ext cx="1143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zh-CN" altLang="en-US" sz="900" dirty="0">
                <a:solidFill>
                  <a:schemeClr val="bg1"/>
                </a:solidFill>
              </a:rPr>
              <a:t>电视节目签到；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900" dirty="0">
                <a:solidFill>
                  <a:schemeClr val="bg1"/>
                </a:solidFill>
              </a:rPr>
              <a:t> 电视节目互动；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900" dirty="0">
                <a:solidFill>
                  <a:schemeClr val="bg1"/>
                </a:solidFill>
              </a:rPr>
              <a:t> 基于直播电视节目</a:t>
            </a:r>
            <a:r>
              <a:rPr lang="zh-CN" altLang="en-US" sz="900" dirty="0" smtClean="0">
                <a:solidFill>
                  <a:schemeClr val="bg1"/>
                </a:solidFill>
              </a:rPr>
              <a:t>的关键信息提取，并引入电商概念；</a:t>
            </a:r>
            <a:endParaRPr lang="zh-CN" altLang="zh-CN" sz="900" dirty="0">
              <a:solidFill>
                <a:schemeClr val="bg1"/>
              </a:solidFill>
            </a:endParaRPr>
          </a:p>
        </p:txBody>
      </p:sp>
      <p:sp>
        <p:nvSpPr>
          <p:cNvPr id="132" name="Rectangle 43"/>
          <p:cNvSpPr>
            <a:spLocks noChangeArrowheads="1"/>
          </p:cNvSpPr>
          <p:nvPr/>
        </p:nvSpPr>
        <p:spPr bwMode="auto">
          <a:xfrm>
            <a:off x="6669088" y="2436912"/>
            <a:ext cx="1143000" cy="228600"/>
          </a:xfrm>
          <a:prstGeom prst="rect">
            <a:avLst/>
          </a:prstGeom>
          <a:solidFill>
            <a:schemeClr val="bg1">
              <a:alpha val="14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000" b="1">
                <a:solidFill>
                  <a:schemeClr val="bg1"/>
                </a:solidFill>
              </a:rPr>
              <a:t>产品及服务运营</a:t>
            </a:r>
          </a:p>
        </p:txBody>
      </p:sp>
      <p:sp>
        <p:nvSpPr>
          <p:cNvPr id="133" name="Line 44"/>
          <p:cNvSpPr>
            <a:spLocks noChangeShapeType="1"/>
          </p:cNvSpPr>
          <p:nvPr/>
        </p:nvSpPr>
        <p:spPr bwMode="auto">
          <a:xfrm>
            <a:off x="7250113" y="3122712"/>
            <a:ext cx="0" cy="22860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" name="Rectangle 45"/>
          <p:cNvSpPr>
            <a:spLocks noChangeArrowheads="1"/>
          </p:cNvSpPr>
          <p:nvPr/>
        </p:nvSpPr>
        <p:spPr bwMode="auto">
          <a:xfrm>
            <a:off x="7964488" y="1979712"/>
            <a:ext cx="1114425" cy="3124200"/>
          </a:xfrm>
          <a:prstGeom prst="rect">
            <a:avLst/>
          </a:prstGeom>
          <a:noFill/>
          <a:ln w="3175">
            <a:solidFill>
              <a:srgbClr val="C0C0C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" name="Rectangle 46"/>
          <p:cNvSpPr>
            <a:spLocks noChangeArrowheads="1"/>
          </p:cNvSpPr>
          <p:nvPr/>
        </p:nvSpPr>
        <p:spPr bwMode="auto">
          <a:xfrm>
            <a:off x="8040688" y="2436912"/>
            <a:ext cx="983316" cy="228600"/>
          </a:xfrm>
          <a:prstGeom prst="rect">
            <a:avLst/>
          </a:prstGeom>
          <a:solidFill>
            <a:schemeClr val="bg1">
              <a:alpha val="14000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000" b="1">
                <a:solidFill>
                  <a:schemeClr val="bg1"/>
                </a:solidFill>
              </a:rPr>
              <a:t>开放基础服务</a:t>
            </a:r>
          </a:p>
        </p:txBody>
      </p:sp>
      <p:sp>
        <p:nvSpPr>
          <p:cNvPr id="136" name="Oval 47"/>
          <p:cNvSpPr>
            <a:spLocks noChangeArrowheads="1"/>
          </p:cNvSpPr>
          <p:nvPr/>
        </p:nvSpPr>
        <p:spPr bwMode="auto">
          <a:xfrm>
            <a:off x="8078788" y="3427512"/>
            <a:ext cx="304800" cy="304800"/>
          </a:xfrm>
          <a:prstGeom prst="ellipse">
            <a:avLst/>
          </a:prstGeom>
          <a:noFill/>
          <a:ln w="31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zh-CN" sz="1000" b="1" dirty="0">
              <a:solidFill>
                <a:schemeClr val="bg1"/>
              </a:solidFill>
            </a:endParaRPr>
          </a:p>
        </p:txBody>
      </p:sp>
      <p:sp>
        <p:nvSpPr>
          <p:cNvPr id="137" name="Oval 48"/>
          <p:cNvSpPr>
            <a:spLocks noChangeArrowheads="1"/>
          </p:cNvSpPr>
          <p:nvPr/>
        </p:nvSpPr>
        <p:spPr bwMode="auto">
          <a:xfrm>
            <a:off x="8383588" y="3656112"/>
            <a:ext cx="304800" cy="304800"/>
          </a:xfrm>
          <a:prstGeom prst="ellipse">
            <a:avLst/>
          </a:prstGeom>
          <a:noFill/>
          <a:ln w="31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zh-CN" sz="1000" b="1" dirty="0">
              <a:solidFill>
                <a:schemeClr val="bg1"/>
              </a:solidFill>
            </a:endParaRPr>
          </a:p>
        </p:txBody>
      </p:sp>
      <p:sp>
        <p:nvSpPr>
          <p:cNvPr id="138" name="Oval 49"/>
          <p:cNvSpPr>
            <a:spLocks noChangeArrowheads="1"/>
          </p:cNvSpPr>
          <p:nvPr/>
        </p:nvSpPr>
        <p:spPr bwMode="auto">
          <a:xfrm>
            <a:off x="8688388" y="3427512"/>
            <a:ext cx="304800" cy="304800"/>
          </a:xfrm>
          <a:prstGeom prst="ellipse">
            <a:avLst/>
          </a:prstGeom>
          <a:noFill/>
          <a:ln w="31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zh-CN" sz="1000" b="1" dirty="0">
              <a:solidFill>
                <a:schemeClr val="bg1"/>
              </a:solidFill>
            </a:endParaRPr>
          </a:p>
        </p:txBody>
      </p:sp>
      <p:sp>
        <p:nvSpPr>
          <p:cNvPr id="139" name="Line 50"/>
          <p:cNvSpPr>
            <a:spLocks noChangeShapeType="1"/>
          </p:cNvSpPr>
          <p:nvPr/>
        </p:nvSpPr>
        <p:spPr bwMode="auto">
          <a:xfrm>
            <a:off x="8231188" y="2894112"/>
            <a:ext cx="0" cy="533400"/>
          </a:xfrm>
          <a:prstGeom prst="line">
            <a:avLst/>
          </a:prstGeom>
          <a:noFill/>
          <a:ln w="6350">
            <a:solidFill>
              <a:schemeClr val="bg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" name="Line 51"/>
          <p:cNvSpPr>
            <a:spLocks noChangeShapeType="1"/>
          </p:cNvSpPr>
          <p:nvPr/>
        </p:nvSpPr>
        <p:spPr bwMode="auto">
          <a:xfrm>
            <a:off x="8535988" y="2894112"/>
            <a:ext cx="0" cy="762000"/>
          </a:xfrm>
          <a:prstGeom prst="line">
            <a:avLst/>
          </a:prstGeom>
          <a:noFill/>
          <a:ln w="6350">
            <a:solidFill>
              <a:schemeClr val="bg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" name="Line 52"/>
          <p:cNvSpPr>
            <a:spLocks noChangeShapeType="1"/>
          </p:cNvSpPr>
          <p:nvPr/>
        </p:nvSpPr>
        <p:spPr bwMode="auto">
          <a:xfrm>
            <a:off x="8840788" y="2894112"/>
            <a:ext cx="0" cy="533400"/>
          </a:xfrm>
          <a:prstGeom prst="line">
            <a:avLst/>
          </a:prstGeom>
          <a:noFill/>
          <a:ln w="6350">
            <a:solidFill>
              <a:schemeClr val="bg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" name="Text Box 53"/>
          <p:cNvSpPr txBox="1">
            <a:spLocks noChangeArrowheads="1"/>
          </p:cNvSpPr>
          <p:nvPr/>
        </p:nvSpPr>
        <p:spPr bwMode="auto">
          <a:xfrm>
            <a:off x="7989888" y="4032350"/>
            <a:ext cx="1154112" cy="85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zh-CN" altLang="en-US" sz="900" dirty="0">
                <a:solidFill>
                  <a:schemeClr val="bg1"/>
                </a:solidFill>
              </a:rPr>
              <a:t>为</a:t>
            </a:r>
            <a:r>
              <a:rPr lang="en-US" altLang="zh-CN" sz="900" dirty="0">
                <a:solidFill>
                  <a:schemeClr val="bg1"/>
                </a:solidFill>
              </a:rPr>
              <a:t>SP</a:t>
            </a:r>
            <a:r>
              <a:rPr lang="zh-CN" altLang="en-US" sz="900" dirty="0">
                <a:solidFill>
                  <a:schemeClr val="bg1"/>
                </a:solidFill>
              </a:rPr>
              <a:t>开放接口，提供基础的云端服务，帮助其为用户创造价值；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900" dirty="0">
                <a:solidFill>
                  <a:schemeClr val="bg1"/>
                </a:solidFill>
              </a:rPr>
              <a:t> 优先级靠后</a:t>
            </a:r>
            <a:r>
              <a:rPr lang="en-US" altLang="zh-CN" sz="900" dirty="0">
                <a:solidFill>
                  <a:schemeClr val="bg1"/>
                </a:solidFill>
              </a:rPr>
              <a:t>…</a:t>
            </a:r>
            <a:endParaRPr lang="zh-CN" altLang="zh-CN" sz="900" dirty="0">
              <a:solidFill>
                <a:schemeClr val="bg1"/>
              </a:solidFill>
            </a:endParaRPr>
          </a:p>
        </p:txBody>
      </p:sp>
      <p:cxnSp>
        <p:nvCxnSpPr>
          <p:cNvPr id="143" name="AutoShape 54"/>
          <p:cNvCxnSpPr>
            <a:cxnSpLocks noChangeShapeType="1"/>
            <a:stCxn id="144" idx="0"/>
            <a:endCxn id="100" idx="2"/>
          </p:cNvCxnSpPr>
          <p:nvPr/>
        </p:nvCxnSpPr>
        <p:spPr bwMode="auto">
          <a:xfrm rot="16200000" flipV="1">
            <a:off x="6381517" y="-94917"/>
            <a:ext cx="381000" cy="3920658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bg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4" name="Rectangle 55"/>
          <p:cNvSpPr>
            <a:spLocks noChangeArrowheads="1"/>
          </p:cNvSpPr>
          <p:nvPr/>
        </p:nvSpPr>
        <p:spPr bwMode="auto">
          <a:xfrm>
            <a:off x="8040688" y="2055912"/>
            <a:ext cx="983316" cy="304800"/>
          </a:xfrm>
          <a:prstGeom prst="rect">
            <a:avLst/>
          </a:prstGeom>
          <a:solidFill>
            <a:schemeClr val="bg1">
              <a:alpha val="35001"/>
            </a:schemeClr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宋体" pitchFamily="2" charset="-122"/>
              </a:rPr>
              <a:t>其他</a:t>
            </a:r>
          </a:p>
        </p:txBody>
      </p:sp>
      <p:sp>
        <p:nvSpPr>
          <p:cNvPr id="146" name="Rectangle 58"/>
          <p:cNvSpPr>
            <a:spLocks noChangeArrowheads="1"/>
          </p:cNvSpPr>
          <p:nvPr/>
        </p:nvSpPr>
        <p:spPr bwMode="auto">
          <a:xfrm>
            <a:off x="3544888" y="3351312"/>
            <a:ext cx="1447800" cy="1295400"/>
          </a:xfrm>
          <a:prstGeom prst="rect">
            <a:avLst/>
          </a:prstGeom>
          <a:noFill/>
          <a:ln w="3175">
            <a:solidFill>
              <a:schemeClr val="bg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" name="Text Box 59"/>
          <p:cNvSpPr txBox="1">
            <a:spLocks noChangeArrowheads="1"/>
          </p:cNvSpPr>
          <p:nvPr/>
        </p:nvSpPr>
        <p:spPr bwMode="auto">
          <a:xfrm>
            <a:off x="2051720" y="3435846"/>
            <a:ext cx="1447800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zh-CN" altLang="en-US" sz="900" dirty="0">
                <a:solidFill>
                  <a:schemeClr val="bg1"/>
                </a:solidFill>
              </a:rPr>
              <a:t>整合直播和点播资源；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900" dirty="0">
                <a:solidFill>
                  <a:schemeClr val="bg1"/>
                </a:solidFill>
              </a:rPr>
              <a:t> 帮助用户以各种方式更好地发现内容、管理内容；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900" dirty="0">
                <a:solidFill>
                  <a:schemeClr val="bg1"/>
                </a:solidFill>
              </a:rPr>
              <a:t> 并基于内容进行社交；</a:t>
            </a:r>
            <a:endParaRPr lang="zh-CN" altLang="zh-CN" sz="900" dirty="0">
              <a:solidFill>
                <a:schemeClr val="bg1"/>
              </a:solidFill>
            </a:endParaRPr>
          </a:p>
        </p:txBody>
      </p:sp>
      <p:sp>
        <p:nvSpPr>
          <p:cNvPr id="148" name="Rectangle 60"/>
          <p:cNvSpPr>
            <a:spLocks noChangeArrowheads="1"/>
          </p:cNvSpPr>
          <p:nvPr/>
        </p:nvSpPr>
        <p:spPr bwMode="auto">
          <a:xfrm>
            <a:off x="2097088" y="2894112"/>
            <a:ext cx="1371600" cy="2286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PC</a:t>
            </a:r>
            <a:r>
              <a:rPr lang="zh-CN" altLang="en-US" sz="1000" dirty="0" smtClean="0">
                <a:solidFill>
                  <a:schemeClr val="bg1"/>
                </a:solidFill>
              </a:rPr>
              <a:t>端 网站为基础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49" name="Rectangle 61"/>
          <p:cNvSpPr>
            <a:spLocks noChangeArrowheads="1"/>
          </p:cNvSpPr>
          <p:nvPr/>
        </p:nvSpPr>
        <p:spPr bwMode="auto">
          <a:xfrm>
            <a:off x="5068888" y="2894112"/>
            <a:ext cx="1371600" cy="2286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000" dirty="0" smtClean="0">
                <a:solidFill>
                  <a:schemeClr val="bg1"/>
                </a:solidFill>
              </a:rPr>
              <a:t>     移动</a:t>
            </a:r>
            <a:r>
              <a:rPr lang="zh-CN" altLang="en-US" sz="1000" dirty="0">
                <a:solidFill>
                  <a:schemeClr val="bg1"/>
                </a:solidFill>
              </a:rPr>
              <a:t>端作为辅助</a:t>
            </a:r>
          </a:p>
        </p:txBody>
      </p:sp>
      <p:sp>
        <p:nvSpPr>
          <p:cNvPr id="150" name="Rectangle 62"/>
          <p:cNvSpPr>
            <a:spLocks noChangeArrowheads="1"/>
          </p:cNvSpPr>
          <p:nvPr/>
        </p:nvSpPr>
        <p:spPr bwMode="auto">
          <a:xfrm>
            <a:off x="2097088" y="3351312"/>
            <a:ext cx="1371600" cy="1295400"/>
          </a:xfrm>
          <a:prstGeom prst="rect">
            <a:avLst/>
          </a:prstGeom>
          <a:noFill/>
          <a:ln w="3175">
            <a:solidFill>
              <a:schemeClr val="bg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1" name="Line 63"/>
          <p:cNvSpPr>
            <a:spLocks noChangeShapeType="1"/>
          </p:cNvSpPr>
          <p:nvPr/>
        </p:nvSpPr>
        <p:spPr bwMode="auto">
          <a:xfrm>
            <a:off x="2782888" y="3122712"/>
            <a:ext cx="0" cy="22860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" name="Line 64"/>
          <p:cNvSpPr>
            <a:spLocks noChangeShapeType="1"/>
          </p:cNvSpPr>
          <p:nvPr/>
        </p:nvSpPr>
        <p:spPr bwMode="auto">
          <a:xfrm>
            <a:off x="5754688" y="3122712"/>
            <a:ext cx="0" cy="22860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" name="Rectangle 65"/>
          <p:cNvSpPr>
            <a:spLocks noChangeArrowheads="1"/>
          </p:cNvSpPr>
          <p:nvPr/>
        </p:nvSpPr>
        <p:spPr bwMode="auto">
          <a:xfrm>
            <a:off x="5068888" y="3351312"/>
            <a:ext cx="1371600" cy="1295400"/>
          </a:xfrm>
          <a:prstGeom prst="rect">
            <a:avLst/>
          </a:prstGeom>
          <a:noFill/>
          <a:ln w="3175">
            <a:solidFill>
              <a:schemeClr val="bg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" name="Text Box 67"/>
          <p:cNvSpPr txBox="1">
            <a:spLocks noChangeArrowheads="1"/>
          </p:cNvSpPr>
          <p:nvPr/>
        </p:nvSpPr>
        <p:spPr bwMode="auto">
          <a:xfrm>
            <a:off x="5068888" y="3435846"/>
            <a:ext cx="14478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zh-CN" altLang="en-US" sz="900" dirty="0">
                <a:solidFill>
                  <a:schemeClr val="bg1"/>
                </a:solidFill>
              </a:rPr>
              <a:t>移动设备以其便携性和移动性，将作为内容发现和管理方面的最好工具，辅助</a:t>
            </a:r>
            <a:r>
              <a:rPr lang="en-US" altLang="zh-CN" sz="900" dirty="0">
                <a:solidFill>
                  <a:schemeClr val="bg1"/>
                </a:solidFill>
              </a:rPr>
              <a:t>TV</a:t>
            </a:r>
            <a:r>
              <a:rPr lang="zh-CN" altLang="en-US" sz="900" dirty="0">
                <a:solidFill>
                  <a:schemeClr val="bg1"/>
                </a:solidFill>
              </a:rPr>
              <a:t>端的观影体验；</a:t>
            </a:r>
            <a:endParaRPr lang="zh-CN" altLang="zh-CN" sz="900" dirty="0">
              <a:solidFill>
                <a:schemeClr val="bg1"/>
              </a:solidFill>
            </a:endParaRPr>
          </a:p>
        </p:txBody>
      </p:sp>
      <p:sp>
        <p:nvSpPr>
          <p:cNvPr id="156" name="Rectangle 68"/>
          <p:cNvSpPr>
            <a:spLocks noChangeArrowheads="1"/>
          </p:cNvSpPr>
          <p:nvPr/>
        </p:nvSpPr>
        <p:spPr bwMode="auto">
          <a:xfrm>
            <a:off x="115888" y="2894112"/>
            <a:ext cx="1905000" cy="2286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000">
                <a:solidFill>
                  <a:schemeClr val="bg1"/>
                </a:solidFill>
              </a:rPr>
              <a:t>TV</a:t>
            </a:r>
            <a:r>
              <a:rPr lang="zh-CN" altLang="en-US" sz="1000">
                <a:solidFill>
                  <a:schemeClr val="bg1"/>
                </a:solidFill>
              </a:rPr>
              <a:t>端为主、其他为辅</a:t>
            </a:r>
          </a:p>
        </p:txBody>
      </p:sp>
      <p:sp>
        <p:nvSpPr>
          <p:cNvPr id="157" name="Rectangle 69"/>
          <p:cNvSpPr>
            <a:spLocks noChangeArrowheads="1"/>
          </p:cNvSpPr>
          <p:nvPr/>
        </p:nvSpPr>
        <p:spPr bwMode="auto">
          <a:xfrm>
            <a:off x="6669088" y="2894112"/>
            <a:ext cx="1143000" cy="2286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000">
                <a:solidFill>
                  <a:schemeClr val="bg1"/>
                </a:solidFill>
              </a:rPr>
              <a:t>第二屏  社交电视</a:t>
            </a:r>
          </a:p>
        </p:txBody>
      </p:sp>
      <p:sp>
        <p:nvSpPr>
          <p:cNvPr id="158" name="Rectangle 70"/>
          <p:cNvSpPr>
            <a:spLocks noChangeArrowheads="1"/>
          </p:cNvSpPr>
          <p:nvPr/>
        </p:nvSpPr>
        <p:spPr bwMode="auto">
          <a:xfrm>
            <a:off x="2097088" y="4722912"/>
            <a:ext cx="4343400" cy="304800"/>
          </a:xfrm>
          <a:prstGeom prst="rect">
            <a:avLst/>
          </a:prstGeom>
          <a:noFill/>
          <a:ln w="3175">
            <a:solidFill>
              <a:schemeClr val="bg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000" b="1">
                <a:solidFill>
                  <a:schemeClr val="bg1"/>
                </a:solidFill>
              </a:rPr>
              <a:t>多屏互动</a:t>
            </a:r>
          </a:p>
        </p:txBody>
      </p:sp>
      <p:grpSp>
        <p:nvGrpSpPr>
          <p:cNvPr id="159" name="Group 71"/>
          <p:cNvGrpSpPr>
            <a:grpSpLocks/>
          </p:cNvGrpSpPr>
          <p:nvPr/>
        </p:nvGrpSpPr>
        <p:grpSpPr bwMode="auto">
          <a:xfrm>
            <a:off x="3367088" y="150912"/>
            <a:ext cx="292100" cy="366713"/>
            <a:chOff x="2288" y="648"/>
            <a:chExt cx="184" cy="231"/>
          </a:xfrm>
        </p:grpSpPr>
        <p:sp>
          <p:nvSpPr>
            <p:cNvPr id="160" name="Oval 72"/>
            <p:cNvSpPr>
              <a:spLocks noChangeArrowheads="1"/>
            </p:cNvSpPr>
            <p:nvPr/>
          </p:nvSpPr>
          <p:spPr bwMode="auto">
            <a:xfrm>
              <a:off x="2318" y="690"/>
              <a:ext cx="147" cy="148"/>
            </a:xfrm>
            <a:prstGeom prst="ellipse">
              <a:avLst/>
            </a:prstGeom>
            <a:solidFill>
              <a:srgbClr val="CC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" name="Text Box 73"/>
            <p:cNvSpPr txBox="1">
              <a:spLocks noChangeArrowheads="1"/>
            </p:cNvSpPr>
            <p:nvPr/>
          </p:nvSpPr>
          <p:spPr bwMode="auto">
            <a:xfrm>
              <a:off x="2288" y="648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b="1" i="1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62" name="Group 74"/>
          <p:cNvGrpSpPr>
            <a:grpSpLocks/>
          </p:cNvGrpSpPr>
          <p:nvPr/>
        </p:nvGrpSpPr>
        <p:grpSpPr bwMode="auto">
          <a:xfrm>
            <a:off x="192088" y="2208312"/>
            <a:ext cx="292100" cy="366713"/>
            <a:chOff x="2288" y="648"/>
            <a:chExt cx="184" cy="231"/>
          </a:xfrm>
        </p:grpSpPr>
        <p:sp>
          <p:nvSpPr>
            <p:cNvPr id="163" name="Oval 75"/>
            <p:cNvSpPr>
              <a:spLocks noChangeArrowheads="1"/>
            </p:cNvSpPr>
            <p:nvPr/>
          </p:nvSpPr>
          <p:spPr bwMode="auto">
            <a:xfrm>
              <a:off x="2318" y="690"/>
              <a:ext cx="147" cy="148"/>
            </a:xfrm>
            <a:prstGeom prst="ellipse">
              <a:avLst/>
            </a:prstGeom>
            <a:solidFill>
              <a:srgbClr val="CC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Text Box 76"/>
            <p:cNvSpPr txBox="1">
              <a:spLocks noChangeArrowheads="1"/>
            </p:cNvSpPr>
            <p:nvPr/>
          </p:nvSpPr>
          <p:spPr bwMode="auto">
            <a:xfrm>
              <a:off x="2288" y="648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b="1" i="1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65" name="Group 77"/>
          <p:cNvGrpSpPr>
            <a:grpSpLocks/>
          </p:cNvGrpSpPr>
          <p:nvPr/>
        </p:nvGrpSpPr>
        <p:grpSpPr bwMode="auto">
          <a:xfrm>
            <a:off x="2185988" y="2208312"/>
            <a:ext cx="292100" cy="366713"/>
            <a:chOff x="2288" y="648"/>
            <a:chExt cx="184" cy="231"/>
          </a:xfrm>
        </p:grpSpPr>
        <p:sp>
          <p:nvSpPr>
            <p:cNvPr id="166" name="Oval 78"/>
            <p:cNvSpPr>
              <a:spLocks noChangeArrowheads="1"/>
            </p:cNvSpPr>
            <p:nvPr/>
          </p:nvSpPr>
          <p:spPr bwMode="auto">
            <a:xfrm>
              <a:off x="2318" y="690"/>
              <a:ext cx="147" cy="148"/>
            </a:xfrm>
            <a:prstGeom prst="ellipse">
              <a:avLst/>
            </a:prstGeom>
            <a:solidFill>
              <a:srgbClr val="CC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Text Box 79"/>
            <p:cNvSpPr txBox="1">
              <a:spLocks noChangeArrowheads="1"/>
            </p:cNvSpPr>
            <p:nvPr/>
          </p:nvSpPr>
          <p:spPr bwMode="auto">
            <a:xfrm>
              <a:off x="2288" y="648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b="1" i="1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68" name="Group 80"/>
          <p:cNvGrpSpPr>
            <a:grpSpLocks/>
          </p:cNvGrpSpPr>
          <p:nvPr/>
        </p:nvGrpSpPr>
        <p:grpSpPr bwMode="auto">
          <a:xfrm>
            <a:off x="6529388" y="2222600"/>
            <a:ext cx="292100" cy="366712"/>
            <a:chOff x="2288" y="648"/>
            <a:chExt cx="184" cy="231"/>
          </a:xfrm>
        </p:grpSpPr>
        <p:sp>
          <p:nvSpPr>
            <p:cNvPr id="169" name="Oval 81"/>
            <p:cNvSpPr>
              <a:spLocks noChangeArrowheads="1"/>
            </p:cNvSpPr>
            <p:nvPr/>
          </p:nvSpPr>
          <p:spPr bwMode="auto">
            <a:xfrm>
              <a:off x="2318" y="690"/>
              <a:ext cx="147" cy="148"/>
            </a:xfrm>
            <a:prstGeom prst="ellipse">
              <a:avLst/>
            </a:prstGeom>
            <a:solidFill>
              <a:srgbClr val="CC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" name="Text Box 82"/>
            <p:cNvSpPr txBox="1">
              <a:spLocks noChangeArrowheads="1"/>
            </p:cNvSpPr>
            <p:nvPr/>
          </p:nvSpPr>
          <p:spPr bwMode="auto">
            <a:xfrm>
              <a:off x="2288" y="648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b="1" i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171" name="Group 83"/>
          <p:cNvGrpSpPr>
            <a:grpSpLocks/>
          </p:cNvGrpSpPr>
          <p:nvPr/>
        </p:nvGrpSpPr>
        <p:grpSpPr bwMode="auto">
          <a:xfrm>
            <a:off x="7888288" y="2208312"/>
            <a:ext cx="292100" cy="366713"/>
            <a:chOff x="2288" y="648"/>
            <a:chExt cx="184" cy="231"/>
          </a:xfrm>
        </p:grpSpPr>
        <p:sp>
          <p:nvSpPr>
            <p:cNvPr id="172" name="Oval 84"/>
            <p:cNvSpPr>
              <a:spLocks noChangeArrowheads="1"/>
            </p:cNvSpPr>
            <p:nvPr/>
          </p:nvSpPr>
          <p:spPr bwMode="auto">
            <a:xfrm>
              <a:off x="2318" y="690"/>
              <a:ext cx="147" cy="148"/>
            </a:xfrm>
            <a:prstGeom prst="ellipse">
              <a:avLst/>
            </a:prstGeom>
            <a:solidFill>
              <a:srgbClr val="CC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" name="Text Box 85"/>
            <p:cNvSpPr txBox="1">
              <a:spLocks noChangeArrowheads="1"/>
            </p:cNvSpPr>
            <p:nvPr/>
          </p:nvSpPr>
          <p:spPr bwMode="auto">
            <a:xfrm>
              <a:off x="2288" y="648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b="1" i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174" name="Freeform 92"/>
          <p:cNvSpPr>
            <a:spLocks/>
          </p:cNvSpPr>
          <p:nvPr/>
        </p:nvSpPr>
        <p:spPr bwMode="auto">
          <a:xfrm>
            <a:off x="4992688" y="2941737"/>
            <a:ext cx="228600" cy="130175"/>
          </a:xfrm>
          <a:custGeom>
            <a:avLst/>
            <a:gdLst>
              <a:gd name="T0" fmla="*/ 0 w 240"/>
              <a:gd name="T1" fmla="*/ 34 h 136"/>
              <a:gd name="T2" fmla="*/ 110 w 240"/>
              <a:gd name="T3" fmla="*/ 34 h 136"/>
              <a:gd name="T4" fmla="*/ 110 w 240"/>
              <a:gd name="T5" fmla="*/ 0 h 136"/>
              <a:gd name="T6" fmla="*/ 240 w 240"/>
              <a:gd name="T7" fmla="*/ 68 h 136"/>
              <a:gd name="T8" fmla="*/ 106 w 240"/>
              <a:gd name="T9" fmla="*/ 136 h 136"/>
              <a:gd name="T10" fmla="*/ 106 w 240"/>
              <a:gd name="T11" fmla="*/ 102 h 136"/>
              <a:gd name="T12" fmla="*/ 2 w 240"/>
              <a:gd name="T13" fmla="*/ 10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6350" cap="flat" cmpd="sng">
                <a:solidFill>
                  <a:schemeClr val="hlink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75" name="Freeform 93"/>
          <p:cNvSpPr>
            <a:spLocks/>
          </p:cNvSpPr>
          <p:nvPr/>
        </p:nvSpPr>
        <p:spPr bwMode="auto">
          <a:xfrm flipH="1">
            <a:off x="3316288" y="2941737"/>
            <a:ext cx="228600" cy="130175"/>
          </a:xfrm>
          <a:custGeom>
            <a:avLst/>
            <a:gdLst>
              <a:gd name="T0" fmla="*/ 0 w 240"/>
              <a:gd name="T1" fmla="*/ 34 h 136"/>
              <a:gd name="T2" fmla="*/ 110 w 240"/>
              <a:gd name="T3" fmla="*/ 34 h 136"/>
              <a:gd name="T4" fmla="*/ 110 w 240"/>
              <a:gd name="T5" fmla="*/ 0 h 136"/>
              <a:gd name="T6" fmla="*/ 240 w 240"/>
              <a:gd name="T7" fmla="*/ 68 h 136"/>
              <a:gd name="T8" fmla="*/ 106 w 240"/>
              <a:gd name="T9" fmla="*/ 136 h 136"/>
              <a:gd name="T10" fmla="*/ 106 w 240"/>
              <a:gd name="T11" fmla="*/ 102 h 136"/>
              <a:gd name="T12" fmla="*/ 2 w 240"/>
              <a:gd name="T13" fmla="*/ 10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6350" cap="flat" cmpd="sng">
                <a:solidFill>
                  <a:schemeClr val="hlink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76" name="Freeform 94"/>
          <p:cNvSpPr>
            <a:spLocks/>
          </p:cNvSpPr>
          <p:nvPr/>
        </p:nvSpPr>
        <p:spPr bwMode="auto">
          <a:xfrm rot="16200000" flipH="1">
            <a:off x="4143376" y="3171924"/>
            <a:ext cx="228600" cy="130175"/>
          </a:xfrm>
          <a:custGeom>
            <a:avLst/>
            <a:gdLst>
              <a:gd name="T0" fmla="*/ 0 w 240"/>
              <a:gd name="T1" fmla="*/ 34 h 136"/>
              <a:gd name="T2" fmla="*/ 110 w 240"/>
              <a:gd name="T3" fmla="*/ 34 h 136"/>
              <a:gd name="T4" fmla="*/ 110 w 240"/>
              <a:gd name="T5" fmla="*/ 0 h 136"/>
              <a:gd name="T6" fmla="*/ 240 w 240"/>
              <a:gd name="T7" fmla="*/ 68 h 136"/>
              <a:gd name="T8" fmla="*/ 106 w 240"/>
              <a:gd name="T9" fmla="*/ 136 h 136"/>
              <a:gd name="T10" fmla="*/ 106 w 240"/>
              <a:gd name="T11" fmla="*/ 102 h 136"/>
              <a:gd name="T12" fmla="*/ 2 w 240"/>
              <a:gd name="T13" fmla="*/ 10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6350" cap="flat" cmpd="sng">
                <a:solidFill>
                  <a:schemeClr val="hlink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77" name="Freeform 95"/>
          <p:cNvSpPr>
            <a:spLocks/>
          </p:cNvSpPr>
          <p:nvPr/>
        </p:nvSpPr>
        <p:spPr bwMode="auto">
          <a:xfrm rot="16200000" flipH="1">
            <a:off x="4143376" y="2714724"/>
            <a:ext cx="228600" cy="130175"/>
          </a:xfrm>
          <a:custGeom>
            <a:avLst/>
            <a:gdLst>
              <a:gd name="T0" fmla="*/ 0 w 240"/>
              <a:gd name="T1" fmla="*/ 34 h 136"/>
              <a:gd name="T2" fmla="*/ 110 w 240"/>
              <a:gd name="T3" fmla="*/ 34 h 136"/>
              <a:gd name="T4" fmla="*/ 110 w 240"/>
              <a:gd name="T5" fmla="*/ 0 h 136"/>
              <a:gd name="T6" fmla="*/ 240 w 240"/>
              <a:gd name="T7" fmla="*/ 68 h 136"/>
              <a:gd name="T8" fmla="*/ 106 w 240"/>
              <a:gd name="T9" fmla="*/ 136 h 136"/>
              <a:gd name="T10" fmla="*/ 106 w 240"/>
              <a:gd name="T11" fmla="*/ 102 h 136"/>
              <a:gd name="T12" fmla="*/ 2 w 240"/>
              <a:gd name="T13" fmla="*/ 10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6350" cap="flat" cmpd="sng">
                <a:solidFill>
                  <a:schemeClr val="hlink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78" name="Freeform 96"/>
          <p:cNvSpPr>
            <a:spLocks/>
          </p:cNvSpPr>
          <p:nvPr/>
        </p:nvSpPr>
        <p:spPr bwMode="auto">
          <a:xfrm rot="16200000" flipH="1">
            <a:off x="977901" y="2714724"/>
            <a:ext cx="228600" cy="130175"/>
          </a:xfrm>
          <a:custGeom>
            <a:avLst/>
            <a:gdLst>
              <a:gd name="T0" fmla="*/ 0 w 240"/>
              <a:gd name="T1" fmla="*/ 34 h 136"/>
              <a:gd name="T2" fmla="*/ 110 w 240"/>
              <a:gd name="T3" fmla="*/ 34 h 136"/>
              <a:gd name="T4" fmla="*/ 110 w 240"/>
              <a:gd name="T5" fmla="*/ 0 h 136"/>
              <a:gd name="T6" fmla="*/ 240 w 240"/>
              <a:gd name="T7" fmla="*/ 68 h 136"/>
              <a:gd name="T8" fmla="*/ 106 w 240"/>
              <a:gd name="T9" fmla="*/ 136 h 136"/>
              <a:gd name="T10" fmla="*/ 106 w 240"/>
              <a:gd name="T11" fmla="*/ 102 h 136"/>
              <a:gd name="T12" fmla="*/ 2 w 240"/>
              <a:gd name="T13" fmla="*/ 10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6350" cap="flat" cmpd="sng">
                <a:solidFill>
                  <a:schemeClr val="hlink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79" name="Freeform 97"/>
          <p:cNvSpPr>
            <a:spLocks/>
          </p:cNvSpPr>
          <p:nvPr/>
        </p:nvSpPr>
        <p:spPr bwMode="auto">
          <a:xfrm rot="16200000" flipH="1">
            <a:off x="7124701" y="2714724"/>
            <a:ext cx="228600" cy="130175"/>
          </a:xfrm>
          <a:custGeom>
            <a:avLst/>
            <a:gdLst>
              <a:gd name="T0" fmla="*/ 0 w 240"/>
              <a:gd name="T1" fmla="*/ 34 h 136"/>
              <a:gd name="T2" fmla="*/ 110 w 240"/>
              <a:gd name="T3" fmla="*/ 34 h 136"/>
              <a:gd name="T4" fmla="*/ 110 w 240"/>
              <a:gd name="T5" fmla="*/ 0 h 136"/>
              <a:gd name="T6" fmla="*/ 240 w 240"/>
              <a:gd name="T7" fmla="*/ 68 h 136"/>
              <a:gd name="T8" fmla="*/ 106 w 240"/>
              <a:gd name="T9" fmla="*/ 136 h 136"/>
              <a:gd name="T10" fmla="*/ 106 w 240"/>
              <a:gd name="T11" fmla="*/ 102 h 136"/>
              <a:gd name="T12" fmla="*/ 2 w 240"/>
              <a:gd name="T13" fmla="*/ 10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6350" cap="flat" cmpd="sng">
                <a:solidFill>
                  <a:schemeClr val="hlink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80" name="Line 98"/>
          <p:cNvSpPr>
            <a:spLocks noChangeShapeType="1"/>
          </p:cNvSpPr>
          <p:nvPr/>
        </p:nvSpPr>
        <p:spPr bwMode="auto">
          <a:xfrm>
            <a:off x="8234363" y="2894112"/>
            <a:ext cx="60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" name="Freeform 99"/>
          <p:cNvSpPr>
            <a:spLocks/>
          </p:cNvSpPr>
          <p:nvPr/>
        </p:nvSpPr>
        <p:spPr bwMode="auto">
          <a:xfrm rot="16200000" flipH="1">
            <a:off x="8420745" y="2714724"/>
            <a:ext cx="228600" cy="130175"/>
          </a:xfrm>
          <a:custGeom>
            <a:avLst/>
            <a:gdLst>
              <a:gd name="T0" fmla="*/ 0 w 240"/>
              <a:gd name="T1" fmla="*/ 34 h 136"/>
              <a:gd name="T2" fmla="*/ 110 w 240"/>
              <a:gd name="T3" fmla="*/ 34 h 136"/>
              <a:gd name="T4" fmla="*/ 110 w 240"/>
              <a:gd name="T5" fmla="*/ 0 h 136"/>
              <a:gd name="T6" fmla="*/ 240 w 240"/>
              <a:gd name="T7" fmla="*/ 68 h 136"/>
              <a:gd name="T8" fmla="*/ 106 w 240"/>
              <a:gd name="T9" fmla="*/ 136 h 136"/>
              <a:gd name="T10" fmla="*/ 106 w 240"/>
              <a:gd name="T11" fmla="*/ 102 h 136"/>
              <a:gd name="T12" fmla="*/ 2 w 240"/>
              <a:gd name="T13" fmla="*/ 10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6350" cap="flat" cmpd="sng">
                <a:solidFill>
                  <a:schemeClr val="hlink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84" name="矩形 183"/>
          <p:cNvSpPr/>
          <p:nvPr/>
        </p:nvSpPr>
        <p:spPr>
          <a:xfrm>
            <a:off x="8328156" y="3682068"/>
            <a:ext cx="4203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dirty="0" smtClean="0">
                <a:solidFill>
                  <a:schemeClr val="bg1"/>
                </a:solidFill>
              </a:rPr>
              <a:t>APP</a:t>
            </a:r>
            <a:endParaRPr lang="en-US" altLang="zh-CN" sz="1100" b="1" dirty="0">
              <a:solidFill>
                <a:schemeClr val="bg1"/>
              </a:solidFill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8028384" y="3449107"/>
            <a:ext cx="4203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dirty="0" smtClean="0">
                <a:solidFill>
                  <a:schemeClr val="bg1"/>
                </a:solidFill>
              </a:rPr>
              <a:t>APP</a:t>
            </a:r>
            <a:endParaRPr lang="en-US" altLang="zh-CN" sz="1100" b="1" dirty="0">
              <a:solidFill>
                <a:schemeClr val="bg1"/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8633809" y="3449107"/>
            <a:ext cx="4203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dirty="0" smtClean="0">
                <a:solidFill>
                  <a:schemeClr val="bg1"/>
                </a:solidFill>
              </a:rPr>
              <a:t>APP</a:t>
            </a:r>
            <a:endParaRPr lang="en-US" altLang="zh-CN" sz="1100" b="1" dirty="0">
              <a:solidFill>
                <a:schemeClr val="bg1"/>
              </a:solidFill>
            </a:endParaRPr>
          </a:p>
        </p:txBody>
      </p:sp>
      <p:sp>
        <p:nvSpPr>
          <p:cNvPr id="188" name="Text Box 66"/>
          <p:cNvSpPr txBox="1">
            <a:spLocks noChangeArrowheads="1"/>
          </p:cNvSpPr>
          <p:nvPr/>
        </p:nvSpPr>
        <p:spPr bwMode="auto">
          <a:xfrm>
            <a:off x="3571876" y="3435846"/>
            <a:ext cx="1371600" cy="99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900" dirty="0">
                <a:solidFill>
                  <a:schemeClr val="bg1"/>
                </a:solidFill>
              </a:rPr>
              <a:t> TV</a:t>
            </a:r>
            <a:r>
              <a:rPr lang="zh-CN" altLang="en-US" sz="900" dirty="0">
                <a:solidFill>
                  <a:schemeClr val="bg1"/>
                </a:solidFill>
              </a:rPr>
              <a:t>端作为视频内容呈现的最佳载体，将</a:t>
            </a:r>
            <a:r>
              <a:rPr lang="zh-CN" altLang="en-US" sz="900" dirty="0" smtClean="0">
                <a:solidFill>
                  <a:schemeClr val="bg1"/>
                </a:solidFill>
              </a:rPr>
              <a:t>作为重要</a:t>
            </a:r>
            <a:r>
              <a:rPr lang="zh-CN" altLang="en-US" sz="900" dirty="0">
                <a:solidFill>
                  <a:schemeClr val="bg1"/>
                </a:solidFill>
              </a:rPr>
              <a:t>的落地点；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900" dirty="0">
                <a:solidFill>
                  <a:schemeClr val="bg1"/>
                </a:solidFill>
              </a:rPr>
              <a:t> 未来将围绕</a:t>
            </a:r>
            <a:r>
              <a:rPr lang="en-US" altLang="zh-CN" sz="900" dirty="0">
                <a:solidFill>
                  <a:schemeClr val="bg1"/>
                </a:solidFill>
              </a:rPr>
              <a:t>TV</a:t>
            </a:r>
            <a:r>
              <a:rPr lang="zh-CN" altLang="en-US" sz="900" dirty="0">
                <a:solidFill>
                  <a:schemeClr val="bg1"/>
                </a:solidFill>
              </a:rPr>
              <a:t>端，结合多屏互动，为用户提供多样化的观影体验；</a:t>
            </a:r>
            <a:endParaRPr lang="zh-CN" altLang="zh-C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60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95421" y="51470"/>
            <a:ext cx="160020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1000">
                <a:solidFill>
                  <a:schemeClr val="bg1"/>
                </a:solidFill>
              </a:rPr>
              <a:t> EPG</a:t>
            </a:r>
            <a:r>
              <a:rPr lang="zh-CN" altLang="en-US" sz="1000">
                <a:solidFill>
                  <a:schemeClr val="bg1"/>
                </a:solidFill>
              </a:rPr>
              <a:t>数据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影视剧</a:t>
            </a:r>
            <a:r>
              <a:rPr lang="en-US" altLang="zh-CN" sz="1000">
                <a:solidFill>
                  <a:schemeClr val="bg1"/>
                </a:solidFill>
              </a:rPr>
              <a:t>Metadata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1000">
                <a:solidFill>
                  <a:schemeClr val="bg1"/>
                </a:solidFill>
              </a:rPr>
              <a:t> </a:t>
            </a:r>
            <a:r>
              <a:rPr lang="zh-CN" altLang="en-US" sz="1000">
                <a:solidFill>
                  <a:schemeClr val="bg1"/>
                </a:solidFill>
              </a:rPr>
              <a:t>媒资数据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用户数据等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20586440">
            <a:off x="1098446" y="1912020"/>
            <a:ext cx="1219200" cy="1054100"/>
          </a:xfrm>
          <a:prstGeom prst="hexagon">
            <a:avLst>
              <a:gd name="adj" fmla="val 28916"/>
              <a:gd name="vf" fmla="val 11547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49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  <a:ea typeface="黑体" pitchFamily="49" charset="-122"/>
              </a:rPr>
              <a:t>云服务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 rot="20586440">
            <a:off x="314221" y="2747045"/>
            <a:ext cx="1219200" cy="1054100"/>
          </a:xfrm>
          <a:prstGeom prst="hexagon">
            <a:avLst>
              <a:gd name="adj" fmla="val 28916"/>
              <a:gd name="vf" fmla="val 115470"/>
            </a:avLst>
          </a:prstGeom>
          <a:noFill/>
          <a:ln w="444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19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Trajan Pro" pitchFamily="18" charset="0"/>
              </a:rPr>
              <a:t>广告服务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20586440">
            <a:off x="2211284" y="2170783"/>
            <a:ext cx="1219200" cy="1054100"/>
          </a:xfrm>
          <a:prstGeom prst="hexagon">
            <a:avLst>
              <a:gd name="adj" fmla="val 28916"/>
              <a:gd name="vf" fmla="val 115470"/>
            </a:avLst>
          </a:prstGeom>
          <a:noFill/>
          <a:ln w="444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19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Trajan Pro" pitchFamily="18" charset="0"/>
              </a:rPr>
              <a:t>推荐服务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20586440">
            <a:off x="1879496" y="1076995"/>
            <a:ext cx="1219200" cy="1054100"/>
          </a:xfrm>
          <a:prstGeom prst="hexagon">
            <a:avLst>
              <a:gd name="adj" fmla="val 28916"/>
              <a:gd name="vf" fmla="val 115470"/>
            </a:avLst>
          </a:prstGeom>
          <a:noFill/>
          <a:ln w="444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19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Trajan Pro" pitchFamily="18" charset="0"/>
              </a:rPr>
              <a:t>搜索服务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20586440">
            <a:off x="1428646" y="3005808"/>
            <a:ext cx="1219200" cy="1054100"/>
          </a:xfrm>
          <a:prstGeom prst="hexagon">
            <a:avLst>
              <a:gd name="adj" fmla="val 28916"/>
              <a:gd name="vf" fmla="val 115470"/>
            </a:avLst>
          </a:prstGeom>
          <a:noFill/>
          <a:ln w="444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19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Trajan Pro" pitchFamily="18" charset="0"/>
              </a:rPr>
              <a:t>管理服务</a:t>
            </a: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 rot="20586440">
            <a:off x="758721" y="797595"/>
            <a:ext cx="1219200" cy="1054100"/>
          </a:xfrm>
          <a:prstGeom prst="hexagon">
            <a:avLst>
              <a:gd name="adj" fmla="val 28916"/>
              <a:gd name="vf" fmla="val 115470"/>
            </a:avLst>
          </a:prstGeom>
          <a:noFill/>
          <a:ln w="444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19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Trajan Pro" pitchFamily="18" charset="0"/>
              </a:rPr>
              <a:t>数据服务</a:t>
            </a:r>
          </a:p>
        </p:txBody>
      </p:sp>
      <p:sp>
        <p:nvSpPr>
          <p:cNvPr id="11" name="AutoShape 10"/>
          <p:cNvSpPr>
            <a:spLocks/>
          </p:cNvSpPr>
          <p:nvPr/>
        </p:nvSpPr>
        <p:spPr bwMode="auto">
          <a:xfrm>
            <a:off x="2371621" y="143545"/>
            <a:ext cx="1447800" cy="762000"/>
          </a:xfrm>
          <a:prstGeom prst="accentCallout2">
            <a:avLst>
              <a:gd name="adj1" fmla="val 15000"/>
              <a:gd name="adj2" fmla="val -5264"/>
              <a:gd name="adj3" fmla="val 15000"/>
              <a:gd name="adj4" fmla="val -30593"/>
              <a:gd name="adj5" fmla="val 78333"/>
              <a:gd name="adj6" fmla="val -57019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z="1800" b="1"/>
          </a:p>
        </p:txBody>
      </p:sp>
      <p:sp>
        <p:nvSpPr>
          <p:cNvPr id="12" name="AutoShape 11"/>
          <p:cNvSpPr>
            <a:spLocks/>
          </p:cNvSpPr>
          <p:nvPr/>
        </p:nvSpPr>
        <p:spPr bwMode="auto">
          <a:xfrm>
            <a:off x="4276621" y="588045"/>
            <a:ext cx="1250950" cy="457200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52778"/>
              <a:gd name="adj6" fmla="val -107106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z="1800" b="1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200421" y="524545"/>
            <a:ext cx="16002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100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zh-CN" altLang="en-US" sz="1000">
                <a:solidFill>
                  <a:schemeClr val="bg1"/>
                </a:solidFill>
                <a:latin typeface="Century Gothic" pitchFamily="34" charset="0"/>
              </a:rPr>
              <a:t>云端的全文搜索服务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  <a:latin typeface="Century Gothic" pitchFamily="34" charset="0"/>
              </a:rPr>
              <a:t> 视频搜索服务</a:t>
            </a:r>
          </a:p>
        </p:txBody>
      </p:sp>
      <p:sp>
        <p:nvSpPr>
          <p:cNvPr id="14" name="AutoShape 13"/>
          <p:cNvSpPr>
            <a:spLocks/>
          </p:cNvSpPr>
          <p:nvPr/>
        </p:nvSpPr>
        <p:spPr bwMode="auto">
          <a:xfrm>
            <a:off x="4810021" y="1057945"/>
            <a:ext cx="3308350" cy="2590800"/>
          </a:xfrm>
          <a:prstGeom prst="accentCallout2">
            <a:avLst>
              <a:gd name="adj1" fmla="val 4412"/>
              <a:gd name="adj2" fmla="val -2306"/>
              <a:gd name="adj3" fmla="val 4412"/>
              <a:gd name="adj4" fmla="val -25671"/>
              <a:gd name="adj5" fmla="val 48528"/>
              <a:gd name="adj6" fmla="val -50097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z="1800" b="1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276621" y="1118270"/>
            <a:ext cx="4191000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spcBef>
                <a:spcPct val="50000"/>
              </a:spcBef>
              <a:buFontTx/>
              <a:buChar char="•"/>
            </a:pPr>
            <a:r>
              <a:rPr lang="en-US" altLang="zh-CN" sz="1000">
                <a:solidFill>
                  <a:schemeClr val="bg1"/>
                </a:solidFill>
              </a:rPr>
              <a:t> Item-based Recommendations </a:t>
            </a:r>
            <a:r>
              <a:rPr lang="zh-CN" altLang="en-US" sz="1000">
                <a:solidFill>
                  <a:schemeClr val="bg1"/>
                </a:solidFill>
              </a:rPr>
              <a:t>基于某个片子的关联推荐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</a:t>
            </a:r>
            <a:r>
              <a:rPr lang="en-US" altLang="zh-CN" sz="1000">
                <a:solidFill>
                  <a:schemeClr val="bg1"/>
                </a:solidFill>
              </a:rPr>
              <a:t>Filtered Recommendations</a:t>
            </a:r>
            <a:r>
              <a:rPr lang="zh-CN" altLang="en-US" sz="1000">
                <a:solidFill>
                  <a:schemeClr val="bg1"/>
                </a:solidFill>
              </a:rPr>
              <a:t>：基于一系列参数的过滤推荐 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</a:t>
            </a:r>
            <a:r>
              <a:rPr lang="en-US" altLang="zh-CN" sz="1000">
                <a:solidFill>
                  <a:schemeClr val="bg1"/>
                </a:solidFill>
              </a:rPr>
              <a:t>Popular Recommendations</a:t>
            </a:r>
            <a:r>
              <a:rPr lang="zh-CN" altLang="en-US" sz="1000">
                <a:solidFill>
                  <a:schemeClr val="bg1"/>
                </a:solidFill>
              </a:rPr>
              <a:t>：基于榜单</a:t>
            </a:r>
            <a:r>
              <a:rPr lang="en-US" altLang="zh-CN" sz="1000">
                <a:solidFill>
                  <a:schemeClr val="bg1"/>
                </a:solidFill>
              </a:rPr>
              <a:t>/</a:t>
            </a:r>
            <a:r>
              <a:rPr lang="zh-CN" altLang="en-US" sz="1000">
                <a:solidFill>
                  <a:schemeClr val="bg1"/>
                </a:solidFill>
              </a:rPr>
              <a:t>流行程度的推荐 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</a:t>
            </a:r>
            <a:r>
              <a:rPr lang="en-US" altLang="zh-CN" sz="1000">
                <a:solidFill>
                  <a:schemeClr val="bg1"/>
                </a:solidFill>
              </a:rPr>
              <a:t>New Content Recommendations</a:t>
            </a:r>
            <a:r>
              <a:rPr lang="zh-CN" altLang="en-US" sz="1000">
                <a:solidFill>
                  <a:schemeClr val="bg1"/>
                </a:solidFill>
              </a:rPr>
              <a:t>：新内容的推荐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endParaRPr lang="zh-CN" altLang="en-US" sz="1000">
              <a:solidFill>
                <a:schemeClr val="bg1"/>
              </a:solidFill>
            </a:endParaRP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</a:t>
            </a:r>
            <a:r>
              <a:rPr lang="en-US" altLang="zh-CN" sz="1000">
                <a:solidFill>
                  <a:schemeClr val="bg1"/>
                </a:solidFill>
              </a:rPr>
              <a:t>Personalized Recommendations</a:t>
            </a:r>
            <a:r>
              <a:rPr lang="zh-CN" altLang="en-US" sz="1000">
                <a:solidFill>
                  <a:schemeClr val="bg1"/>
                </a:solidFill>
              </a:rPr>
              <a:t>：个性化推荐，基于个人行为等个体信息而做的推荐； 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</a:t>
            </a:r>
            <a:r>
              <a:rPr lang="en-US" altLang="zh-CN" sz="1000">
                <a:solidFill>
                  <a:schemeClr val="bg1"/>
                </a:solidFill>
              </a:rPr>
              <a:t>Editorial Recommendations</a:t>
            </a:r>
            <a:r>
              <a:rPr lang="zh-CN" altLang="en-US" sz="1000">
                <a:solidFill>
                  <a:schemeClr val="bg1"/>
                </a:solidFill>
              </a:rPr>
              <a:t>：基于编辑的推荐； 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</a:t>
            </a:r>
            <a:r>
              <a:rPr lang="en-US" altLang="zh-CN" sz="1000">
                <a:solidFill>
                  <a:schemeClr val="bg1"/>
                </a:solidFill>
              </a:rPr>
              <a:t>Community Recommendations</a:t>
            </a:r>
            <a:r>
              <a:rPr lang="zh-CN" altLang="en-US" sz="1000">
                <a:solidFill>
                  <a:schemeClr val="bg1"/>
                </a:solidFill>
              </a:rPr>
              <a:t>：基于社交网络的推荐； 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</a:t>
            </a:r>
            <a:r>
              <a:rPr lang="en-US" altLang="zh-CN" sz="1000">
                <a:solidFill>
                  <a:schemeClr val="bg1"/>
                </a:solidFill>
              </a:rPr>
              <a:t>Client Catalog Recommendations</a:t>
            </a:r>
            <a:r>
              <a:rPr lang="zh-CN" altLang="en-US" sz="1000">
                <a:solidFill>
                  <a:schemeClr val="bg1"/>
                </a:solidFill>
              </a:rPr>
              <a:t>：基于客户片库的推荐；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</a:t>
            </a:r>
            <a:r>
              <a:rPr lang="en-US" altLang="zh-CN" sz="1000">
                <a:solidFill>
                  <a:schemeClr val="bg1"/>
                </a:solidFill>
              </a:rPr>
              <a:t>Playlists</a:t>
            </a:r>
            <a:r>
              <a:rPr lang="zh-CN" altLang="en-US" sz="1000">
                <a:solidFill>
                  <a:schemeClr val="bg1"/>
                </a:solidFill>
              </a:rPr>
              <a:t>：可管理自己的片单；</a:t>
            </a: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>
            <a:off x="3927371" y="3801145"/>
            <a:ext cx="914400" cy="1143000"/>
          </a:xfrm>
          <a:prstGeom prst="accentCallout2">
            <a:avLst>
              <a:gd name="adj1" fmla="val 3333"/>
              <a:gd name="adj2" fmla="val -8333"/>
              <a:gd name="adj3" fmla="val 3333"/>
              <a:gd name="adj4" fmla="val -77606"/>
              <a:gd name="adj5" fmla="val -21111"/>
              <a:gd name="adj6" fmla="val -15000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z="1800" b="1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851171" y="3785270"/>
            <a:ext cx="210185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1000">
                <a:solidFill>
                  <a:schemeClr val="bg1"/>
                </a:solidFill>
              </a:rPr>
              <a:t> </a:t>
            </a:r>
            <a:r>
              <a:rPr lang="zh-CN" altLang="en-US" sz="1000">
                <a:solidFill>
                  <a:schemeClr val="bg1"/>
                </a:solidFill>
              </a:rPr>
              <a:t>账户管理 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事件管理 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统计和报表管理     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后台内容发布管理 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1000">
                <a:solidFill>
                  <a:schemeClr val="bg1"/>
                </a:solidFill>
              </a:rPr>
              <a:t> 其他等</a:t>
            </a:r>
          </a:p>
        </p:txBody>
      </p:sp>
      <p:sp>
        <p:nvSpPr>
          <p:cNvPr id="18" name="AutoShape 17"/>
          <p:cNvSpPr>
            <a:spLocks/>
          </p:cNvSpPr>
          <p:nvPr/>
        </p:nvSpPr>
        <p:spPr bwMode="auto">
          <a:xfrm>
            <a:off x="1793771" y="4410745"/>
            <a:ext cx="1447800" cy="609600"/>
          </a:xfrm>
          <a:prstGeom prst="accentCallout2">
            <a:avLst>
              <a:gd name="adj1" fmla="val 18750"/>
              <a:gd name="adj2" fmla="val -5264"/>
              <a:gd name="adj3" fmla="val 18750"/>
              <a:gd name="adj4" fmla="val -28398"/>
              <a:gd name="adj5" fmla="val -100000"/>
              <a:gd name="adj6" fmla="val -5263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z="1800" b="1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730271" y="4394870"/>
            <a:ext cx="19367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zh-CN" sz="1000" dirty="0">
                <a:solidFill>
                  <a:schemeClr val="bg1"/>
                </a:solidFill>
              </a:rPr>
              <a:t> </a:t>
            </a:r>
            <a:r>
              <a:rPr lang="zh-CN" altLang="en-US" sz="1000" dirty="0" smtClean="0">
                <a:solidFill>
                  <a:schemeClr val="bg1"/>
                </a:solidFill>
              </a:rPr>
              <a:t>目标消费者的定向广告</a:t>
            </a:r>
            <a:r>
              <a:rPr lang="zh-CN" altLang="en-US" sz="1000" dirty="0">
                <a:solidFill>
                  <a:schemeClr val="bg1"/>
                </a:solidFill>
              </a:rPr>
              <a:t>发布 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1000" dirty="0">
                <a:solidFill>
                  <a:schemeClr val="bg1"/>
                </a:solidFill>
              </a:rPr>
              <a:t> 广告流量跟踪 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zh-CN" altLang="en-US" sz="1000" dirty="0">
                <a:solidFill>
                  <a:schemeClr val="bg1"/>
                </a:solidFill>
              </a:rPr>
              <a:t> 广告效果衡量和统计报告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5652120" y="4227934"/>
            <a:ext cx="32995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快速的回忆一下我们曾经“孜孜不倦”的说过的概念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772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 txBox="1">
            <a:spLocks/>
          </p:cNvSpPr>
          <p:nvPr/>
        </p:nvSpPr>
        <p:spPr>
          <a:xfrm>
            <a:off x="1470819" y="2211710"/>
            <a:ext cx="6202362" cy="479425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EPG Smart Plus+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核心功能点介绍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我们的产品概述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---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强大的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 Smart PLUS+</a:t>
            </a:r>
          </a:p>
        </p:txBody>
      </p:sp>
      <p:pic>
        <p:nvPicPr>
          <p:cNvPr id="5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G:\CH 2012版\EPG_blue菜单展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469" y="1132202"/>
            <a:ext cx="5471978" cy="307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8"/>
          <p:cNvSpPr/>
          <p:nvPr/>
        </p:nvSpPr>
        <p:spPr>
          <a:xfrm>
            <a:off x="6585515" y="918005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积累成就经典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8" name="Rectangle 33"/>
          <p:cNvSpPr/>
          <p:nvPr/>
        </p:nvSpPr>
        <p:spPr>
          <a:xfrm>
            <a:off x="6617391" y="1241617"/>
            <a:ext cx="2200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en-US" altLang="zh-CN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4</a:t>
            </a: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年来的日日夜夜，千万用户的访问统计，勇于做减法造就了经典的体验。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一看就懂，一按即看，即使是老年用户也不需要说明书</a:t>
            </a:r>
            <a:endParaRPr lang="en-GB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9" name="Rectangle 28"/>
          <p:cNvSpPr/>
          <p:nvPr/>
        </p:nvSpPr>
        <p:spPr>
          <a:xfrm>
            <a:off x="6588224" y="2703993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创新赢得尊敬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10" name="Rectangle 33"/>
          <p:cNvSpPr/>
          <p:nvPr/>
        </p:nvSpPr>
        <p:spPr>
          <a:xfrm>
            <a:off x="6620100" y="3027605"/>
            <a:ext cx="22003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永远为客户的利益着想，积极挖取商业价值，与时俱进的盈利模式探索，不只是赢在概念。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基于基础业务也能再造价值的产品才是好产品</a:t>
            </a:r>
            <a:endParaRPr lang="en-GB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009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09152"/>
            <a:ext cx="7776864" cy="1598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iTunes-vector-bubble_05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7882477" y="4207334"/>
            <a:ext cx="1263061" cy="939855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 Smart PLUS+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细节分解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0" name="AutoShape 11"/>
          <p:cNvSpPr>
            <a:spLocks/>
          </p:cNvSpPr>
          <p:nvPr/>
        </p:nvSpPr>
        <p:spPr bwMode="auto">
          <a:xfrm>
            <a:off x="2051720" y="1059582"/>
            <a:ext cx="1440160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90992"/>
              <a:gd name="adj6" fmla="val -78667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频道或节目组可以竞价排行，提高自己节目收视率。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" name="AutoShape 11"/>
          <p:cNvSpPr>
            <a:spLocks/>
          </p:cNvSpPr>
          <p:nvPr/>
        </p:nvSpPr>
        <p:spPr bwMode="auto">
          <a:xfrm>
            <a:off x="5004048" y="3723878"/>
            <a:ext cx="1872208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31170"/>
              <a:gd name="adj5" fmla="val -41228"/>
              <a:gd name="adj6" fmla="val -49159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Century Gothic" pitchFamily="34" charset="0"/>
                <a:ea typeface="黑体" pitchFamily="49" charset="-122"/>
              </a:rPr>
              <a:t>通过对收费频道的内容推荐，激发用户观看需求，提升收费频道开通率。</a:t>
            </a:r>
            <a:endParaRPr lang="en-US" altLang="zh-CN" sz="1200" dirty="0">
              <a:solidFill>
                <a:schemeClr val="bg1"/>
              </a:solidFill>
              <a:latin typeface="Century Gothic" pitchFamily="34" charset="0"/>
              <a:ea typeface="黑体" pitchFamily="49" charset="-122"/>
            </a:endParaRPr>
          </a:p>
        </p:txBody>
      </p:sp>
      <p:sp>
        <p:nvSpPr>
          <p:cNvPr id="12" name="AutoShape 11"/>
          <p:cNvSpPr>
            <a:spLocks/>
          </p:cNvSpPr>
          <p:nvPr/>
        </p:nvSpPr>
        <p:spPr bwMode="auto">
          <a:xfrm>
            <a:off x="2627784" y="4201755"/>
            <a:ext cx="2065015" cy="648072"/>
          </a:xfrm>
          <a:prstGeom prst="accentCallout2">
            <a:avLst>
              <a:gd name="adj1" fmla="val 25000"/>
              <a:gd name="adj2" fmla="val -4269"/>
              <a:gd name="adj3" fmla="val 24999"/>
              <a:gd name="adj4" fmla="val -17332"/>
              <a:gd name="adj5" fmla="val -114715"/>
              <a:gd name="adj6" fmla="val -31426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Century Gothic" pitchFamily="34" charset="0"/>
                <a:ea typeface="黑体" pitchFamily="49" charset="-122"/>
              </a:rPr>
              <a:t>以内容为导向，把</a:t>
            </a:r>
            <a:r>
              <a:rPr lang="en-US" altLang="zh-CN" sz="1200" dirty="0" smtClean="0">
                <a:solidFill>
                  <a:schemeClr val="bg1"/>
                </a:solidFill>
                <a:latin typeface="Century Gothic" pitchFamily="34" charset="0"/>
                <a:ea typeface="黑体" pitchFamily="49" charset="-122"/>
              </a:rPr>
              <a:t>VOD</a:t>
            </a:r>
            <a:r>
              <a:rPr lang="zh-CN" altLang="en-US" sz="1200" dirty="0" smtClean="0">
                <a:solidFill>
                  <a:schemeClr val="bg1"/>
                </a:solidFill>
                <a:latin typeface="Century Gothic" pitchFamily="34" charset="0"/>
                <a:ea typeface="黑体" pitchFamily="49" charset="-122"/>
              </a:rPr>
              <a:t>点播内容混入直播序列中，有效转化直播流量入增值业务</a:t>
            </a:r>
            <a:endParaRPr lang="en-US" altLang="zh-CN" sz="1200" dirty="0">
              <a:solidFill>
                <a:schemeClr val="bg1"/>
              </a:solidFill>
              <a:latin typeface="Century Gothic" pitchFamily="34" charset="0"/>
              <a:ea typeface="黑体" pitchFamily="49" charset="-122"/>
            </a:endParaRPr>
          </a:p>
        </p:txBody>
      </p:sp>
      <p:sp>
        <p:nvSpPr>
          <p:cNvPr id="13" name="AutoShape 11"/>
          <p:cNvSpPr>
            <a:spLocks/>
          </p:cNvSpPr>
          <p:nvPr/>
        </p:nvSpPr>
        <p:spPr bwMode="auto">
          <a:xfrm>
            <a:off x="5580112" y="1059582"/>
            <a:ext cx="1584176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90992"/>
              <a:gd name="adj6" fmla="val -78667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整个节目序列，完全由智能推荐系统运算，实现个性化片单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618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 Smart PLUS+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的多种变形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(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已面市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)</a:t>
            </a:r>
          </a:p>
        </p:txBody>
      </p:sp>
      <p:sp>
        <p:nvSpPr>
          <p:cNvPr id="8" name="Rectangle 28"/>
          <p:cNvSpPr/>
          <p:nvPr/>
        </p:nvSpPr>
        <p:spPr>
          <a:xfrm>
            <a:off x="6585515" y="918005"/>
            <a:ext cx="1451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TCL 2011</a:t>
            </a:r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版本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9" name="Rectangle 33"/>
          <p:cNvSpPr/>
          <p:nvPr/>
        </p:nvSpPr>
        <p:spPr>
          <a:xfrm>
            <a:off x="6617391" y="1241617"/>
            <a:ext cx="22003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全屏画面，增强用户操作可选范围。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满屏体验，画面更清晰；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pic>
        <p:nvPicPr>
          <p:cNvPr id="1026" name="Picture 2" descr="E:\快盘\Android TV EPG\11-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093" y="1165498"/>
            <a:ext cx="5463083" cy="3071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266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 Smart PLUS+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的多种变形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(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已面市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)</a:t>
            </a:r>
          </a:p>
        </p:txBody>
      </p:sp>
      <p:sp>
        <p:nvSpPr>
          <p:cNvPr id="8" name="Rectangle 28"/>
          <p:cNvSpPr/>
          <p:nvPr/>
        </p:nvSpPr>
        <p:spPr>
          <a:xfrm>
            <a:off x="6585515" y="918005"/>
            <a:ext cx="1451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TCL 2012</a:t>
            </a:r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版本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9" name="Rectangle 33"/>
          <p:cNvSpPr/>
          <p:nvPr/>
        </p:nvSpPr>
        <p:spPr>
          <a:xfrm>
            <a:off x="6617391" y="1241617"/>
            <a:ext cx="22003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忠于经典，强化直播。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所有直播节目按用户历史观影记录进行排序。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US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遵循整机</a:t>
            </a:r>
            <a:r>
              <a:rPr lang="en-US" altLang="zh-CN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UI</a:t>
            </a: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设计标准进行适配优化</a:t>
            </a:r>
            <a:endParaRPr lang="en-GB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pic>
        <p:nvPicPr>
          <p:cNvPr id="8194" name="Picture 2" descr="G:\TCL 偏爱频道\智能导航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4228" y="1175957"/>
            <a:ext cx="5476537" cy="308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696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 Smart PLUS+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的多种变形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(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已面市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)</a:t>
            </a:r>
          </a:p>
        </p:txBody>
      </p:sp>
      <p:pic>
        <p:nvPicPr>
          <p:cNvPr id="7170" name="Picture 2" descr="G:\CH 2013银色\智能推荐1(01-20-13-01-03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460" y="1162964"/>
            <a:ext cx="5446716" cy="306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8"/>
          <p:cNvSpPr/>
          <p:nvPr/>
        </p:nvSpPr>
        <p:spPr>
          <a:xfrm>
            <a:off x="6585515" y="91800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长虹</a:t>
            </a:r>
            <a:r>
              <a:rPr lang="en-US" altLang="zh-CN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2012</a:t>
            </a:r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版本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9" name="Rectangle 33"/>
          <p:cNvSpPr/>
          <p:nvPr/>
        </p:nvSpPr>
        <p:spPr>
          <a:xfrm>
            <a:off x="6617391" y="1241617"/>
            <a:ext cx="22003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最极致的简化，全面由智能推荐系统主导的交互功能。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识别当前节目，实现当前节目的点播；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US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根据用户收视行为，推荐</a:t>
            </a:r>
            <a:r>
              <a:rPr lang="en-US" altLang="zh-CN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4</a:t>
            </a: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个点播节目；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US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所有直播节目按用户历史观影记录进行排序。</a:t>
            </a:r>
            <a:endParaRPr lang="en-GB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786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 Smart PLUS+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的多种变形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(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已面市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)</a:t>
            </a:r>
          </a:p>
        </p:txBody>
      </p:sp>
      <p:sp>
        <p:nvSpPr>
          <p:cNvPr id="6" name="Rectangle 28"/>
          <p:cNvSpPr/>
          <p:nvPr/>
        </p:nvSpPr>
        <p:spPr>
          <a:xfrm>
            <a:off x="6585515" y="918005"/>
            <a:ext cx="1511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南京广电 </a:t>
            </a:r>
            <a:r>
              <a:rPr lang="en-US" altLang="zh-CN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2013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7" name="Rectangle 33"/>
          <p:cNvSpPr/>
          <p:nvPr/>
        </p:nvSpPr>
        <p:spPr>
          <a:xfrm>
            <a:off x="6617391" y="1241617"/>
            <a:ext cx="22003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南京云媒体</a:t>
            </a:r>
            <a:r>
              <a:rPr lang="en-US" altLang="zh-CN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2.0 </a:t>
            </a: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根据自身</a:t>
            </a:r>
            <a:r>
              <a:rPr lang="en-US" altLang="zh-CN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UI</a:t>
            </a: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特点，重新规划了操作方式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国内第一家采用智能</a:t>
            </a:r>
            <a:r>
              <a:rPr lang="en-US" altLang="zh-CN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EPG</a:t>
            </a: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进行节目导航的广电企业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US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国内第一家把智能推荐作为直播节目推荐的广电企业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846" y="1151784"/>
            <a:ext cx="5467404" cy="307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2361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 txBox="1">
            <a:spLocks/>
          </p:cNvSpPr>
          <p:nvPr/>
        </p:nvSpPr>
        <p:spPr>
          <a:xfrm>
            <a:off x="1470819" y="2211710"/>
            <a:ext cx="6202362" cy="479425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年来，我们一路走过的心血历程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 Smart PLUS+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的多种变形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(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已面市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)</a:t>
            </a:r>
          </a:p>
        </p:txBody>
      </p:sp>
      <p:sp>
        <p:nvSpPr>
          <p:cNvPr id="6" name="Rectangle 28"/>
          <p:cNvSpPr/>
          <p:nvPr/>
        </p:nvSpPr>
        <p:spPr>
          <a:xfrm>
            <a:off x="6585515" y="918005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新疆广电文字版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7" name="Rectangle 33"/>
          <p:cNvSpPr/>
          <p:nvPr/>
        </p:nvSpPr>
        <p:spPr>
          <a:xfrm>
            <a:off x="6617391" y="1241617"/>
            <a:ext cx="2200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保留新疆广电原有架构不变。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适配广电浏览器中间件性能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US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性能优先，保证体验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pic>
        <p:nvPicPr>
          <p:cNvPr id="1026" name="Picture 2" descr="C:\Users\Sizhe.Cai\Desktop\看电视—电视剧频道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142" y="1184547"/>
            <a:ext cx="5444033" cy="30622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5968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 Smart PLUS+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的多种变形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(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已面市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)</a:t>
            </a:r>
          </a:p>
        </p:txBody>
      </p:sp>
      <p:sp>
        <p:nvSpPr>
          <p:cNvPr id="6" name="Rectangle 28"/>
          <p:cNvSpPr/>
          <p:nvPr/>
        </p:nvSpPr>
        <p:spPr>
          <a:xfrm>
            <a:off x="6585515" y="918005"/>
            <a:ext cx="1451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TCL 2013</a:t>
            </a:r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版本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7" name="Rectangle 33"/>
          <p:cNvSpPr/>
          <p:nvPr/>
        </p:nvSpPr>
        <p:spPr>
          <a:xfrm>
            <a:off x="6617391" y="1241617"/>
            <a:ext cx="22003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开创性的使用</a:t>
            </a:r>
            <a:r>
              <a:rPr lang="en-US" altLang="zh-CN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TimeLine</a:t>
            </a: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表达当前节目。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以时下最流行的瀑布流的形式呈现节目。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US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节目封面的变形用于强调节目的热门推荐程度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pic>
        <p:nvPicPr>
          <p:cNvPr id="9219" name="Picture 3" descr="G:\TCL 偏爱频道\分时看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618" y="1157032"/>
            <a:ext cx="5459378" cy="30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5968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 txBox="1">
            <a:spLocks/>
          </p:cNvSpPr>
          <p:nvPr/>
        </p:nvSpPr>
        <p:spPr>
          <a:xfrm>
            <a:off x="1470819" y="2211710"/>
            <a:ext cx="6202362" cy="479425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“直播”与“点播”以及“回看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的融合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通过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WIKI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关联直播数据与点播媒资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2050" name="Picture 2" descr="C:\Users\Sizhe.Cai\Desktop\EPG_blue节目详情收藏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426" y="1153641"/>
            <a:ext cx="5482343" cy="3083818"/>
          </a:xfrm>
          <a:prstGeom prst="rect">
            <a:avLst/>
          </a:prstGeom>
          <a:noFill/>
        </p:spPr>
      </p:pic>
      <p:sp>
        <p:nvSpPr>
          <p:cNvPr id="6" name="AutoShape 11"/>
          <p:cNvSpPr>
            <a:spLocks/>
          </p:cNvSpPr>
          <p:nvPr/>
        </p:nvSpPr>
        <p:spPr bwMode="auto">
          <a:xfrm>
            <a:off x="7092280" y="987574"/>
            <a:ext cx="1584176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17505"/>
              <a:gd name="adj6" fmla="val -90091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当前电视节目一周直播信息实时呈现，方便预约节目和追剧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AutoShape 11"/>
          <p:cNvSpPr>
            <a:spLocks/>
          </p:cNvSpPr>
          <p:nvPr/>
        </p:nvSpPr>
        <p:spPr bwMode="auto">
          <a:xfrm>
            <a:off x="6732240" y="2571750"/>
            <a:ext cx="1584176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13096"/>
              <a:gd name="adj6" fmla="val -15683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不同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CP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的内容，可以一同汇聚在个节目的详情里，供用户选择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通过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WIKI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关联直播数据与点播媒资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3074" name="Picture 2" descr="H:\CH 2012版\电视剧点播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951" y="1169690"/>
            <a:ext cx="5457750" cy="3069984"/>
          </a:xfrm>
          <a:prstGeom prst="rect">
            <a:avLst/>
          </a:prstGeom>
          <a:noFill/>
        </p:spPr>
      </p:pic>
      <p:sp>
        <p:nvSpPr>
          <p:cNvPr id="8" name="AutoShape 11"/>
          <p:cNvSpPr>
            <a:spLocks/>
          </p:cNvSpPr>
          <p:nvPr/>
        </p:nvSpPr>
        <p:spPr bwMode="auto">
          <a:xfrm>
            <a:off x="7092280" y="987574"/>
            <a:ext cx="1584176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17505"/>
              <a:gd name="adj6" fmla="val -90091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当前电视节目的关联推荐，可以让用户找到更多喜欢的节目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9" name="AutoShape 11"/>
          <p:cNvSpPr>
            <a:spLocks/>
          </p:cNvSpPr>
          <p:nvPr/>
        </p:nvSpPr>
        <p:spPr bwMode="auto">
          <a:xfrm>
            <a:off x="6948264" y="3219822"/>
            <a:ext cx="1584176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-69153"/>
              <a:gd name="adj6" fmla="val -178476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与百度的战略合作，让我们拥有了最全的节目描述数据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通过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WIKI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关联直播数据与点播媒资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4098" name="Picture 2" descr="H:\CH 2012版\EPG_blue节目表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196" y="1160165"/>
            <a:ext cx="5453812" cy="3067769"/>
          </a:xfrm>
          <a:prstGeom prst="rect">
            <a:avLst/>
          </a:prstGeom>
          <a:noFill/>
        </p:spPr>
      </p:pic>
      <p:sp>
        <p:nvSpPr>
          <p:cNvPr id="10" name="AutoShape 11"/>
          <p:cNvSpPr>
            <a:spLocks/>
          </p:cNvSpPr>
          <p:nvPr/>
        </p:nvSpPr>
        <p:spPr bwMode="auto">
          <a:xfrm>
            <a:off x="7092280" y="987574"/>
            <a:ext cx="1584176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17505"/>
              <a:gd name="adj6" fmla="val -90091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融合直播和回看的时间表，提供了方便的节目预约和回看功能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" name="AutoShape 11"/>
          <p:cNvSpPr>
            <a:spLocks/>
          </p:cNvSpPr>
          <p:nvPr/>
        </p:nvSpPr>
        <p:spPr bwMode="auto">
          <a:xfrm>
            <a:off x="7092280" y="3075806"/>
            <a:ext cx="1584176" cy="1224136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-71105"/>
              <a:gd name="adj6" fmla="val -181482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以频道</a:t>
            </a:r>
            <a:r>
              <a:rPr lang="en-US" altLang="zh-CN" sz="1200" dirty="0" err="1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MiniSite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为核心的节目推荐，为精彩节目的预告和回看提供更快捷的操作。更是提供了创新的商业运营空间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1470819" y="2211710"/>
            <a:ext cx="6202362" cy="479425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丰富多彩的智能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EPG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门户支持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NetFlix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风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格的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门户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5122" name="Picture 2" descr="H:\CH 2012版\EPG_blue首页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31590"/>
            <a:ext cx="5504611" cy="3096344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7236296" y="1275606"/>
            <a:ext cx="1584176" cy="100811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17505"/>
              <a:gd name="adj6" fmla="val -90091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z="1200" dirty="0" err="1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NetFlix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风格的首页，像一个分类清晰的影片墙，让用户根据自己的需要，找到推荐的节目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AutoShape 11"/>
          <p:cNvSpPr>
            <a:spLocks/>
          </p:cNvSpPr>
          <p:nvPr/>
        </p:nvSpPr>
        <p:spPr bwMode="auto">
          <a:xfrm>
            <a:off x="7559824" y="2931790"/>
            <a:ext cx="1584176" cy="100811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90105"/>
              <a:gd name="adj6" fmla="val -101515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大多数欧美都喜欢采用类似风格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例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如：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Apple TV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、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1200" dirty="0" err="1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HuLu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 Plus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Win8 Metro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风格的门户，增强型运营业务平台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6146" name="Picture 2" descr="H:\TCL 偏爱频道\首页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618" y="1155973"/>
            <a:ext cx="5461265" cy="3071961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7020272" y="699542"/>
            <a:ext cx="1584176" cy="1296144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73412"/>
              <a:gd name="adj6" fmla="val -244614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Win8 Metro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风格，把内容错落平铺到整个页面，分板块左右滑动，可以让用户有选择的找到自己喜爱的板块。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AutoShape 11"/>
          <p:cNvSpPr>
            <a:spLocks/>
          </p:cNvSpPr>
          <p:nvPr/>
        </p:nvSpPr>
        <p:spPr bwMode="auto">
          <a:xfrm>
            <a:off x="7164288" y="2499742"/>
            <a:ext cx="1584176" cy="100811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62389"/>
              <a:gd name="adj6" fmla="val -97306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大量的人为运营元素，增加的整个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EPG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门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户的可运营性，也提升了作为门户级别的业务价值。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内容与入口融合式案例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7170" name="Picture 2" descr="H:\CH 2013新版\我的电视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234" y="1160165"/>
            <a:ext cx="5453812" cy="3067769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7020272" y="699542"/>
            <a:ext cx="1728192" cy="1224136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06524"/>
              <a:gd name="adj6" fmla="val -182785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内容与入口融合，即突出了想要推荐的节目，又把用户常用功能隐缩到一个图标入口，让用户一屏幕内即刻做出选择，简化焦点移动范围。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AutoShape 11"/>
          <p:cNvSpPr>
            <a:spLocks/>
          </p:cNvSpPr>
          <p:nvPr/>
        </p:nvSpPr>
        <p:spPr bwMode="auto">
          <a:xfrm>
            <a:off x="7020272" y="2643758"/>
            <a:ext cx="1728192" cy="1224136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56726"/>
              <a:gd name="adj6" fmla="val -8964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把回看和预告当成一个重要板块来运营，可以把最受欢迎的回看功能变成精彩门户内容，还能把枯燥无味的预告功能也转变出运营价值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2010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年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我们率先提出智能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概念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1028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5606"/>
            <a:ext cx="4524627" cy="315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G:\EPG 2010 原始版\导视首页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288" y="1472580"/>
            <a:ext cx="4141735" cy="232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8"/>
          <p:cNvSpPr/>
          <p:nvPr/>
        </p:nvSpPr>
        <p:spPr>
          <a:xfrm>
            <a:off x="5580112" y="1279097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节目全自动归类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11" name="Rectangle 33"/>
          <p:cNvSpPr/>
          <p:nvPr/>
        </p:nvSpPr>
        <p:spPr>
          <a:xfrm>
            <a:off x="5611988" y="1602709"/>
            <a:ext cx="2200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电视节目智能归类：</a:t>
            </a: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电视剧、电影、体育、娱乐、少儿、科教、财经、综合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en-US" altLang="zh-CN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2000</a:t>
            </a: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个频道实时运算</a:t>
            </a:r>
            <a:endParaRPr lang="en-GB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12" name="Rectangle 28"/>
          <p:cNvSpPr/>
          <p:nvPr/>
        </p:nvSpPr>
        <p:spPr>
          <a:xfrm>
            <a:off x="5580112" y="2929309"/>
            <a:ext cx="1417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深度</a:t>
            </a:r>
            <a:r>
              <a:rPr lang="en-US" altLang="zh-CN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EPG</a:t>
            </a:r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信息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13" name="Rectangle 33"/>
          <p:cNvSpPr/>
          <p:nvPr/>
        </p:nvSpPr>
        <p:spPr>
          <a:xfrm>
            <a:off x="5611988" y="3252921"/>
            <a:ext cx="22003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覆盖建国以来所有电影电视剧深度节目数据（</a:t>
            </a:r>
            <a:r>
              <a:rPr lang="en-US" altLang="zh-CN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WIKI</a:t>
            </a: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）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电视节目深度信息同步更新</a:t>
            </a:r>
            <a:endParaRPr lang="en-GB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自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由组合式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8195" name="Picture 3" descr="E:\快盘\下一代EPG\电视剧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951" y="1165533"/>
            <a:ext cx="5457750" cy="3069985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6948264" y="2211710"/>
            <a:ext cx="1728192" cy="100811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21642"/>
              <a:gd name="adj6" fmla="val -87435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自由组合式的架构，把直播，点播，专题融合一体，任君选择。全智能推荐模式下，可以把内容的价值发挥到极致。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AutoShape 11"/>
          <p:cNvSpPr>
            <a:spLocks/>
          </p:cNvSpPr>
          <p:nvPr/>
        </p:nvSpPr>
        <p:spPr bwMode="auto">
          <a:xfrm>
            <a:off x="6948264" y="987574"/>
            <a:ext cx="1728192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40539"/>
              <a:gd name="adj6" fmla="val -159085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同步追剧，让用户更有粘性的以来门户进行内容导览。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1470819" y="2211710"/>
            <a:ext cx="6202362" cy="479425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强大的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WIKI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信息 聚合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搜索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强大的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WIKI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数据平台，搜索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&amp;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聚合 不再一成不变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9218" name="Picture 2" descr="H:\CH 2013银色\新版搜索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93" y="1153244"/>
            <a:ext cx="5466115" cy="3074690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6948264" y="987574"/>
            <a:ext cx="1728192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00856"/>
              <a:gd name="adj6" fmla="val -171762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引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入互联网模式的条件搜索，改进了原有的父子级关系的检索方式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强大的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WIKI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数据平台，搜索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&amp;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聚合 不再一成不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变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5" name="Picture 4" descr="EPG_blue艺人详情(冲突2012-10-30 16-32-55)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2143" y="1165497"/>
            <a:ext cx="5461264" cy="3071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11"/>
          <p:cNvSpPr>
            <a:spLocks/>
          </p:cNvSpPr>
          <p:nvPr/>
        </p:nvSpPr>
        <p:spPr bwMode="auto">
          <a:xfrm>
            <a:off x="6948264" y="987574"/>
            <a:ext cx="1728192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06735"/>
              <a:gd name="adj6" fmla="val -112237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丰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富的检索结果，不只是模糊搜索出的视频列表，可以搜艺人，导演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强大的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WIKI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数据平台，搜索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&amp;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聚合 不再一成不变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10242" name="Picture 2" descr="H:\2010版本 体育EPG\球员详情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7235" y="1160164"/>
            <a:ext cx="5458941" cy="3070655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6948264" y="987574"/>
            <a:ext cx="1728192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18493"/>
              <a:gd name="adj6" fmla="val -111135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数据包含丰富，体育球员的个人战绩数据也能被呈现。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1470819" y="2211710"/>
            <a:ext cx="6202362" cy="479425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增强型节目互动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体育实时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11266" name="Picture 2" descr="H:\CH 2012版\互动_首发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312" y="1165498"/>
            <a:ext cx="5444331" cy="3062436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7092280" y="1491630"/>
            <a:ext cx="1728192" cy="792088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94385"/>
              <a:gd name="adj6" fmla="val -155778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明年世界杯即将拉开帷幕，一场盛宴，怎么能缺少一个具备极大商业价值的营销平台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AutoShape 11"/>
          <p:cNvSpPr>
            <a:spLocks/>
          </p:cNvSpPr>
          <p:nvPr/>
        </p:nvSpPr>
        <p:spPr bwMode="auto">
          <a:xfrm>
            <a:off x="7092280" y="2715766"/>
            <a:ext cx="1728192" cy="792088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94576"/>
              <a:gd name="adj6" fmla="val -90191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与全球顶尖体育数据提供商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ESPN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合作，为中国区用户提供实时的技战术数据展现。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体育实时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</a:t>
            </a:r>
          </a:p>
        </p:txBody>
      </p:sp>
      <p:pic>
        <p:nvPicPr>
          <p:cNvPr id="12290" name="Picture 2" descr="H:\CH 2012版\互动_球员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2143" y="1175023"/>
            <a:ext cx="5453558" cy="3067626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7092280" y="1491630"/>
            <a:ext cx="1728192" cy="792088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94385"/>
              <a:gd name="adj6" fmla="val -155778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如果在这样的平台植入广告，那将是广电平台用户主动呼出最多的界面，广告曝光价值巨大</a:t>
            </a:r>
            <a:endParaRPr lang="en-US" altLang="zh-CN" sz="12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富媒体形式的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NBA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数据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15362" name="Picture 2" descr="H:\2010版本 体育EPG\球员介绍 (2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618" y="1175023"/>
            <a:ext cx="5461248" cy="3071952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7092280" y="1491630"/>
            <a:ext cx="1800200" cy="792088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56096"/>
              <a:gd name="adj6" fmla="val -153927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还有多少次是在等导播切换技战术统计？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智能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EPG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可以随时满足你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AutoShape 11"/>
          <p:cNvSpPr>
            <a:spLocks/>
          </p:cNvSpPr>
          <p:nvPr/>
        </p:nvSpPr>
        <p:spPr bwMode="auto">
          <a:xfrm>
            <a:off x="7092280" y="3003798"/>
            <a:ext cx="1800200" cy="792088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-2828"/>
              <a:gd name="adj6" fmla="val -93608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快放弃一边抱着电脑看网站数据直播，一边看电视的日子吧。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富媒体形式的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NBA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数据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16386" name="Picture 2" descr="H:\2010版本 体育EPG\球队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426" y="1168674"/>
            <a:ext cx="5457750" cy="3069985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7092280" y="3003798"/>
            <a:ext cx="1800200" cy="792088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-2828"/>
              <a:gd name="adj6" fmla="val -93608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丰富的对战数据，可以识别当场比赛，并调取两队历史交战记录。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8848" y="1283158"/>
            <a:ext cx="4525200" cy="3160800"/>
            <a:chOff x="467544" y="1275606"/>
            <a:chExt cx="4524627" cy="3159941"/>
          </a:xfrm>
        </p:grpSpPr>
        <p:pic>
          <p:nvPicPr>
            <p:cNvPr id="19" name="Picture 4" descr="C:\Users\Sizhe.Cai\Desktop\samsung_tv_OVR_620x43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75606"/>
              <a:ext cx="4524627" cy="3159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G:\XBMC EPG UI\nav_bar1.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468" y="1463054"/>
              <a:ext cx="4142556" cy="2330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2011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年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我们第一个提供完整的多屏架构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87856" y="3147814"/>
            <a:ext cx="925073" cy="1778988"/>
            <a:chOff x="6230136" y="786379"/>
            <a:chExt cx="2014272" cy="3873603"/>
          </a:xfrm>
        </p:grpSpPr>
        <p:pic>
          <p:nvPicPr>
            <p:cNvPr id="4099" name="Picture 3" descr="C:\Users\Sizhe.Cai\Desktop\fweebi_iphone_app_search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0136" y="786379"/>
              <a:ext cx="2014272" cy="3873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G:\CH 手机\手机_节目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204" y="1471586"/>
              <a:ext cx="1682704" cy="250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5220072" y="3147814"/>
            <a:ext cx="2374035" cy="1780527"/>
            <a:chOff x="1831269" y="909312"/>
            <a:chExt cx="3294856" cy="2471142"/>
          </a:xfrm>
        </p:grpSpPr>
        <p:pic>
          <p:nvPicPr>
            <p:cNvPr id="4101" name="Picture 5" descr="C:\Users\Sizhe.Cai\Desktop\ipa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1269" y="909312"/>
              <a:ext cx="3294856" cy="2471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G:\EPG Ipad\06直播-大图ipad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734" y="1275606"/>
              <a:ext cx="2625289" cy="1800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8"/>
          <p:cNvSpPr/>
          <p:nvPr/>
        </p:nvSpPr>
        <p:spPr>
          <a:xfrm>
            <a:off x="5580112" y="127909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多屏互动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22" name="Rectangle 33"/>
          <p:cNvSpPr/>
          <p:nvPr/>
        </p:nvSpPr>
        <p:spPr>
          <a:xfrm>
            <a:off x="5611988" y="1602709"/>
            <a:ext cx="2200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统一一个数据中心，无需再为多系统而烦恼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订阅、分享、传屏、控制，让你随心所欲看电视</a:t>
            </a:r>
            <a:endParaRPr lang="en-GB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948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富媒体形式的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NBA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数据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17410" name="Picture 2" descr="H:\2010版本 体育EPG\sports-数据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618" y="1169691"/>
            <a:ext cx="5453558" cy="3067626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7092280" y="1851670"/>
            <a:ext cx="1800200" cy="792088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98184"/>
              <a:gd name="adj6" fmla="val -105248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没试过这样看球吧？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革命性的体验等你开始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实时的节目互动功能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5" name="Picture 2" descr="互动_嘉宾简介A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951" y="1179215"/>
            <a:ext cx="5457750" cy="3069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11"/>
          <p:cNvSpPr>
            <a:spLocks/>
          </p:cNvSpPr>
          <p:nvPr/>
        </p:nvSpPr>
        <p:spPr bwMode="auto">
          <a:xfrm>
            <a:off x="7164288" y="1419622"/>
            <a:ext cx="1800200" cy="792088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202803"/>
              <a:gd name="adj6" fmla="val -105248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不只是投票，不只是竞猜，我们拥有的是与节目紧密融合的富媒体信息，更直观生动的展现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AutoShape 11"/>
          <p:cNvSpPr>
            <a:spLocks/>
          </p:cNvSpPr>
          <p:nvPr/>
        </p:nvSpPr>
        <p:spPr bwMode="auto">
          <a:xfrm>
            <a:off x="7164288" y="2643758"/>
            <a:ext cx="1800200" cy="792088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19829"/>
              <a:gd name="adj6" fmla="val -82496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所有数据官方提供，不是互联网扒取过来的内容；不是某个小编自己编造的信息。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实时的节目互动功能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6" name="Picture 2" descr="互动_互动竞猜A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475" y="1165498"/>
            <a:ext cx="5448225" cy="3064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6732240" y="1707654"/>
            <a:ext cx="1800200" cy="1080120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19829"/>
              <a:gd name="adj6" fmla="val -82496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用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户最大的初衷不是参与互动，而是通过电视屏幕了解更丰富的信息。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有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了信息，才有互动的动力。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AutoShape 11"/>
          <p:cNvSpPr>
            <a:spLocks/>
          </p:cNvSpPr>
          <p:nvPr/>
        </p:nvSpPr>
        <p:spPr bwMode="auto">
          <a:xfrm>
            <a:off x="6732240" y="3291830"/>
            <a:ext cx="1800200" cy="1080120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48399"/>
              <a:gd name="adj6" fmla="val -67681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大多数节目是录播形式，获得官方授权并对内容保密是极大的丰富内容，并保证内容合法性的保障。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访谈类节目的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贴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士回看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13314" name="Picture 2" descr="E:\快盘\项目文档\jpg\天天养生 回顾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618" y="1165497"/>
            <a:ext cx="5453558" cy="3067627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6732240" y="1707654"/>
            <a:ext cx="1800200" cy="1080120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119829"/>
              <a:gd name="adj6" fmla="val -82496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大量节目衍生信息，不再是屏幕上的昙花一现。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信</a:t>
            </a: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息的重现是观众最大的诉求，满足观众掌握有价值的内容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8005"/>
            <a:ext cx="5976664" cy="41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访谈类节目的贴士回看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14338" name="Picture 2" descr="E:\快盘\项目文档\jpg\天天养生 对症下药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2143" y="1155973"/>
            <a:ext cx="5461265" cy="3071961"/>
          </a:xfrm>
          <a:prstGeom prst="rect">
            <a:avLst/>
          </a:prstGeom>
          <a:noFill/>
        </p:spPr>
      </p:pic>
      <p:sp>
        <p:nvSpPr>
          <p:cNvPr id="5" name="AutoShape 11"/>
          <p:cNvSpPr>
            <a:spLocks/>
          </p:cNvSpPr>
          <p:nvPr/>
        </p:nvSpPr>
        <p:spPr bwMode="auto">
          <a:xfrm>
            <a:off x="6732240" y="1707654"/>
            <a:ext cx="1800200" cy="648072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245346"/>
              <a:gd name="adj6" fmla="val -195196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大多数节目的衍生信息都可以与电商发生关联，实现增值服务收益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AutoShape 11"/>
          <p:cNvSpPr>
            <a:spLocks/>
          </p:cNvSpPr>
          <p:nvPr/>
        </p:nvSpPr>
        <p:spPr bwMode="auto">
          <a:xfrm>
            <a:off x="6732240" y="2859782"/>
            <a:ext cx="1800200" cy="792088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77795"/>
              <a:gd name="adj6" fmla="val -94136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对节目信息，我们不只是显示一个关键词，我们呈现的是完整的经过授权的核心内容，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AutoShape 11"/>
          <p:cNvSpPr>
            <a:spLocks/>
          </p:cNvSpPr>
          <p:nvPr/>
        </p:nvSpPr>
        <p:spPr bwMode="auto">
          <a:xfrm>
            <a:off x="6732240" y="3939902"/>
            <a:ext cx="1872208" cy="792088"/>
          </a:xfrm>
          <a:prstGeom prst="accentCallout2">
            <a:avLst>
              <a:gd name="adj1" fmla="val 25000"/>
              <a:gd name="adj2" fmla="val -6093"/>
              <a:gd name="adj3" fmla="val 25000"/>
              <a:gd name="adj4" fmla="val -53556"/>
              <a:gd name="adj5" fmla="val -34039"/>
              <a:gd name="adj6" fmla="val -150751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授权内容才是安全的可以被播出，被广播的信息。绝非简单粗暴的互联网信息聚合。</a:t>
            </a:r>
            <a:endParaRPr lang="en-US" altLang="zh-CN" sz="12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增强型节目互动总结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61950" y="1057275"/>
            <a:ext cx="7810450" cy="307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schemeClr val="bg1"/>
                </a:solidFill>
              </a:rPr>
              <a:t>目前与我们达成合作的电视频道有（合作方还在持续增加）：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eaLnBrk="1" hangingPunct="1"/>
            <a:endParaRPr lang="en-US" altLang="zh-CN" sz="16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zh-CN" altLang="en-US" sz="1600" dirty="0" smtClean="0">
                <a:solidFill>
                  <a:schemeClr val="bg1"/>
                </a:solidFill>
              </a:rPr>
              <a:t>       湖南卫视、江苏卫视、云南卫视、重庆卫视、河北卫视、黑龙江卫视、四川卫视、湖北卫视、广东卫视、深圳卫视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eaLnBrk="1" hangingPunct="1"/>
            <a:endParaRPr lang="en-US" altLang="zh-CN" sz="1600" dirty="0" smtClean="0">
              <a:solidFill>
                <a:schemeClr val="bg1"/>
              </a:solidFill>
            </a:endParaRPr>
          </a:p>
          <a:p>
            <a:pPr eaLnBrk="1" hangingPunct="1"/>
            <a:endParaRPr lang="en-US" altLang="zh-CN" sz="1600" dirty="0" smtClean="0">
              <a:solidFill>
                <a:schemeClr val="bg1"/>
              </a:solidFill>
            </a:endParaRPr>
          </a:p>
          <a:p>
            <a:pPr eaLnBrk="1" hangingPunct="1"/>
            <a:endParaRPr lang="en-US" altLang="zh-CN" sz="16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zh-CN" altLang="en-US" sz="1600" dirty="0" smtClean="0">
                <a:solidFill>
                  <a:schemeClr val="bg1"/>
                </a:solidFill>
              </a:rPr>
              <a:t>我们能够提供安全播出保障，内容授权合法保障：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eaLnBrk="1" hangingPunct="1"/>
            <a:endParaRPr lang="en-US" altLang="zh-CN" sz="1600" dirty="0" smtClean="0">
              <a:solidFill>
                <a:schemeClr val="bg1"/>
              </a:solidFill>
            </a:endParaRPr>
          </a:p>
          <a:p>
            <a:pPr marL="342900" indent="-342900" eaLnBrk="1" hangingPunct="1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</a:rPr>
              <a:t>所有内容均由电视台官方主动发布，欢网仅提供发布平台和渠道。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342900" indent="-342900" eaLnBrk="1" hangingPunct="1">
              <a:buAutoNum type="arabicPeriod"/>
            </a:pPr>
            <a:endParaRPr lang="en-US" altLang="zh-CN" sz="1600" dirty="0" smtClean="0">
              <a:solidFill>
                <a:schemeClr val="bg1"/>
              </a:solidFill>
            </a:endParaRPr>
          </a:p>
          <a:p>
            <a:pPr marL="342900" indent="-342900" eaLnBrk="1" hangingPunct="1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</a:rPr>
              <a:t>所有内容均由电视台授权呈现在该电视频道直播节目上。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1470819" y="2211710"/>
            <a:ext cx="6202362" cy="479425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EPG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运营运维可靠性的保证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欢网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准确率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6663" y="1131590"/>
            <a:ext cx="673100" cy="25209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70688" y="1131590"/>
            <a:ext cx="673100" cy="2520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940425" y="1131590"/>
            <a:ext cx="671513" cy="2520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Line 23"/>
          <p:cNvSpPr>
            <a:spLocks noChangeShapeType="1"/>
          </p:cNvSpPr>
          <p:nvPr/>
        </p:nvSpPr>
        <p:spPr bwMode="auto">
          <a:xfrm>
            <a:off x="827088" y="1533228"/>
            <a:ext cx="7546975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9" name="Line 24"/>
          <p:cNvSpPr>
            <a:spLocks noChangeShapeType="1"/>
          </p:cNvSpPr>
          <p:nvPr/>
        </p:nvSpPr>
        <p:spPr bwMode="auto">
          <a:xfrm>
            <a:off x="827088" y="1917403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" name="Line 25"/>
          <p:cNvSpPr>
            <a:spLocks noChangeShapeType="1"/>
          </p:cNvSpPr>
          <p:nvPr/>
        </p:nvSpPr>
        <p:spPr bwMode="auto">
          <a:xfrm>
            <a:off x="827088" y="2303165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" name="Line 26"/>
          <p:cNvSpPr>
            <a:spLocks noChangeShapeType="1"/>
          </p:cNvSpPr>
          <p:nvPr/>
        </p:nvSpPr>
        <p:spPr bwMode="auto">
          <a:xfrm>
            <a:off x="827088" y="2687340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>
            <a:off x="827088" y="3071515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827088" y="3457278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27088" y="1160165"/>
            <a:ext cx="1512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核心要素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881688" y="1163340"/>
            <a:ext cx="7778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zh-CN" altLang="en-US" sz="1600" b="1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ea typeface="微软雅黑" pitchFamily="34" charset="-122"/>
              </a:rPr>
              <a:t>欢网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721475" y="1160165"/>
            <a:ext cx="7778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对手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537450" y="1163340"/>
            <a:ext cx="7794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其它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27088" y="1563390"/>
            <a:ext cx="49831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节目预告覆盖范围（单位：套）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27088" y="1944390"/>
            <a:ext cx="49831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深度数据显示准确度（“非诚勿扰”是电影 </a:t>
            </a:r>
            <a:r>
              <a:rPr kumimoji="0" lang="en-US" altLang="zh-CN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or </a:t>
            </a:r>
            <a:r>
              <a:rPr kumimoji="0" lang="zh-CN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电视剧）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827088" y="2323803"/>
            <a:ext cx="49831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节目实时播出校准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827088" y="2717503"/>
            <a:ext cx="49831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回看节目延时比对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27088" y="3096915"/>
            <a:ext cx="49831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16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节目预告准确度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867400" y="1563390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1200</a:t>
            </a:r>
            <a:endParaRPr kumimoji="0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718300" y="1563390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500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534275" y="1563390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300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876925" y="1961853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98% 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715125" y="1961853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70% 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534275" y="1961853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50% 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895975" y="2346028"/>
            <a:ext cx="779463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7</a:t>
            </a:r>
            <a:r>
              <a:rPr kumimoji="0"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*</a:t>
            </a:r>
            <a:r>
              <a:rPr kumimoji="0"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18</a:t>
            </a:r>
            <a:endParaRPr kumimoji="0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726238" y="2355553"/>
            <a:ext cx="7794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7543800" y="2355553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732588" y="273337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548563" y="273337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897563" y="273972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延时</a:t>
            </a:r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6H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891213" y="311437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95%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719888" y="311437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80%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7489825" y="311437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  70</a:t>
            </a:r>
            <a:r>
              <a:rPr kumimoji="0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%      </a:t>
            </a:r>
            <a:endParaRPr kumimoji="0"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09588" y="3979812"/>
            <a:ext cx="84549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准确率</a:t>
            </a:r>
            <a:r>
              <a:rPr kumimoji="0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通过了行业的严审： </a:t>
            </a:r>
            <a:r>
              <a:rPr kumimoji="0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南京广</a:t>
            </a:r>
            <a:r>
              <a:rPr kumimoji="0"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电、 新疆广电  </a:t>
            </a:r>
            <a:r>
              <a:rPr kumimoji="0"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进行了多次准确率抽查</a:t>
            </a:r>
            <a:endParaRPr kumimoji="0"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5938" y="4443115"/>
            <a:ext cx="852011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准确率</a:t>
            </a:r>
            <a:r>
              <a:rPr kumimoji="0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接受了市场的考核： </a:t>
            </a:r>
            <a:r>
              <a:rPr kumimoji="0"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纽昂斯</a:t>
            </a:r>
            <a:r>
              <a:rPr kumimoji="0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、</a:t>
            </a:r>
            <a:r>
              <a:rPr kumimoji="0"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 </a:t>
            </a:r>
            <a:r>
              <a:rPr kumimoji="0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ROVI  </a:t>
            </a:r>
            <a:r>
              <a:rPr kumimoji="0"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与欢网达成战略合作进军中国</a:t>
            </a:r>
            <a:endParaRPr kumimoji="0"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22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3"/>
          <p:cNvSpPr>
            <a:spLocks noChangeArrowheads="1"/>
          </p:cNvSpPr>
          <p:nvPr/>
        </p:nvSpPr>
        <p:spPr bwMode="auto">
          <a:xfrm>
            <a:off x="7514382" y="743270"/>
            <a:ext cx="673100" cy="36588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0" name="Rectangle 4"/>
          <p:cNvSpPr>
            <a:spLocks noChangeArrowheads="1"/>
          </p:cNvSpPr>
          <p:nvPr/>
        </p:nvSpPr>
        <p:spPr bwMode="auto">
          <a:xfrm>
            <a:off x="6698407" y="743270"/>
            <a:ext cx="673100" cy="36588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1" name="Rectangle 5"/>
          <p:cNvSpPr>
            <a:spLocks noChangeArrowheads="1"/>
          </p:cNvSpPr>
          <p:nvPr/>
        </p:nvSpPr>
        <p:spPr bwMode="auto">
          <a:xfrm>
            <a:off x="5868144" y="743270"/>
            <a:ext cx="671513" cy="36588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产品安全及扩展性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43" name="Line 23"/>
          <p:cNvSpPr>
            <a:spLocks noChangeShapeType="1"/>
          </p:cNvSpPr>
          <p:nvPr/>
        </p:nvSpPr>
        <p:spPr bwMode="auto">
          <a:xfrm>
            <a:off x="766763" y="1173188"/>
            <a:ext cx="7546975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4" name="Line 24"/>
          <p:cNvSpPr>
            <a:spLocks noChangeShapeType="1"/>
          </p:cNvSpPr>
          <p:nvPr/>
        </p:nvSpPr>
        <p:spPr bwMode="auto">
          <a:xfrm>
            <a:off x="766763" y="1557363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>
            <a:off x="766763" y="1943125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6" name="Line 26"/>
          <p:cNvSpPr>
            <a:spLocks noChangeShapeType="1"/>
          </p:cNvSpPr>
          <p:nvPr/>
        </p:nvSpPr>
        <p:spPr bwMode="auto">
          <a:xfrm>
            <a:off x="766763" y="2327300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7" name="Line 26"/>
          <p:cNvSpPr>
            <a:spLocks noChangeShapeType="1"/>
          </p:cNvSpPr>
          <p:nvPr/>
        </p:nvSpPr>
        <p:spPr bwMode="auto">
          <a:xfrm>
            <a:off x="766763" y="2711475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8" name="Line 24"/>
          <p:cNvSpPr>
            <a:spLocks noChangeShapeType="1"/>
          </p:cNvSpPr>
          <p:nvPr/>
        </p:nvSpPr>
        <p:spPr bwMode="auto">
          <a:xfrm>
            <a:off x="766763" y="3097238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9" name="Line 25"/>
          <p:cNvSpPr>
            <a:spLocks noChangeShapeType="1"/>
          </p:cNvSpPr>
          <p:nvPr/>
        </p:nvSpPr>
        <p:spPr bwMode="auto">
          <a:xfrm>
            <a:off x="766763" y="3481413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0" name="Line 26"/>
          <p:cNvSpPr>
            <a:spLocks noChangeShapeType="1"/>
          </p:cNvSpPr>
          <p:nvPr/>
        </p:nvSpPr>
        <p:spPr bwMode="auto">
          <a:xfrm>
            <a:off x="766763" y="3865588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1" name="Line 26"/>
          <p:cNvSpPr>
            <a:spLocks noChangeShapeType="1"/>
          </p:cNvSpPr>
          <p:nvPr/>
        </p:nvSpPr>
        <p:spPr bwMode="auto">
          <a:xfrm>
            <a:off x="766763" y="4251350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66763" y="800125"/>
            <a:ext cx="1512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核心要素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5821363" y="803300"/>
            <a:ext cx="7778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zh-CN" altLang="en-US" sz="1600" b="1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ea typeface="微软雅黑" pitchFamily="34" charset="-122"/>
              </a:rPr>
              <a:t>欢网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651625" y="800125"/>
            <a:ext cx="7778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 pitchFamily="34" charset="-122"/>
              </a:rPr>
              <a:t>对手</a:t>
            </a:r>
            <a:endParaRPr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7477125" y="803300"/>
            <a:ext cx="7794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其它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766763" y="1203350"/>
            <a:ext cx="49831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迭代式开发（有短期，长期计划，版本短平快发布）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766763" y="1584350"/>
            <a:ext cx="508793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16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满足创新需求（原材料在手，配上编辑加工，菜色丰富）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766763" y="1963763"/>
            <a:ext cx="49831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16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快速部署能力（想法到上线，短则一周，长则一个月）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766763" y="2357463"/>
            <a:ext cx="49831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16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界面定制（已完成多个版本和客户的差异性界面定制）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766763" y="2736875"/>
            <a:ext cx="49831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16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架构开放（已与多家电视社交公司技术分享合作）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807075" y="1203350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657975" y="1203350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473950" y="1203350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816600" y="1601813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654800" y="1601813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 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7473950" y="1601813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835650" y="1985988"/>
            <a:ext cx="779463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665913" y="1995513"/>
            <a:ext cx="7794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7483475" y="1995513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6672263" y="237333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488238" y="237333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837238" y="237968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5830888" y="275433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6659563" y="275433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7486650" y="275433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766763" y="3128988"/>
            <a:ext cx="49831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CN" sz="16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Android GUI + HTML5</a:t>
            </a:r>
            <a:r>
              <a:rPr kumimoji="0" lang="zh-CN" altLang="en-US" sz="16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（多种布局，灵活多变）</a:t>
            </a:r>
            <a:r>
              <a:rPr kumimoji="0" lang="en-US" altLang="zh-CN" sz="16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 </a:t>
            </a:r>
            <a:endParaRPr kumimoji="0" lang="zh-CN" altLang="en-US" sz="160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776288" y="3514750"/>
            <a:ext cx="49831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16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分布式服务器集群部署（符合广电广播安全技术标准）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785813" y="3894163"/>
            <a:ext cx="49831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en-US" altLang="zh-CN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7</a:t>
            </a:r>
            <a:r>
              <a:rPr kumimoji="0" lang="zh-CN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天轮班，每天</a:t>
            </a:r>
            <a:r>
              <a:rPr kumimoji="0" lang="en-US" altLang="zh-CN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2</a:t>
            </a:r>
            <a:r>
              <a:rPr kumimoji="0" lang="zh-CN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班，每</a:t>
            </a:r>
            <a:r>
              <a:rPr kumimoji="0" lang="zh-CN" altLang="en-US" sz="1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班</a:t>
            </a:r>
            <a:r>
              <a:rPr kumimoji="0" lang="en-US" altLang="zh-CN" sz="1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15-17</a:t>
            </a:r>
            <a:r>
              <a:rPr kumimoji="0" lang="zh-CN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人职守（运营实</a:t>
            </a:r>
            <a:r>
              <a:rPr kumimoji="0" lang="zh-CN" altLang="en-US" sz="1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战三年</a:t>
            </a:r>
            <a:r>
              <a:rPr kumimoji="0" lang="zh-CN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）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5826125" y="3141688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6677025" y="314168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7493000" y="3141688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5835650" y="3540150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6673850" y="3540150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7493000" y="3540150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 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854700" y="3924325"/>
            <a:ext cx="779463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6684963" y="3933850"/>
            <a:ext cx="7794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502525" y="3933850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kumimoji="0"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kumimoji="0"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766763" y="4402138"/>
            <a:ext cx="73453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0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不让卖点变笑柄，不让卖点被累赘。</a:t>
            </a:r>
            <a:endParaRPr kumimoji="0"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  <a:p>
            <a:r>
              <a:rPr kumimoji="0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可持续性创新是永远的卖点。可持续性的运营是服务保障。</a:t>
            </a:r>
            <a:endParaRPr kumimoji="0"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13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7586663" y="1169690"/>
            <a:ext cx="673100" cy="29523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6770688" y="1169690"/>
            <a:ext cx="673100" cy="29523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5940425" y="1169690"/>
            <a:ext cx="671513" cy="29523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元数据完整性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9" name="Line 23"/>
          <p:cNvSpPr>
            <a:spLocks noChangeShapeType="1"/>
          </p:cNvSpPr>
          <p:nvPr/>
        </p:nvSpPr>
        <p:spPr bwMode="auto">
          <a:xfrm>
            <a:off x="827088" y="1598489"/>
            <a:ext cx="7546975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" name="Line 24"/>
          <p:cNvSpPr>
            <a:spLocks noChangeShapeType="1"/>
          </p:cNvSpPr>
          <p:nvPr/>
        </p:nvSpPr>
        <p:spPr bwMode="auto">
          <a:xfrm>
            <a:off x="827088" y="1982664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827088" y="2368426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>
            <a:off x="827088" y="2752601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" name="Line 26"/>
          <p:cNvSpPr>
            <a:spLocks noChangeShapeType="1"/>
          </p:cNvSpPr>
          <p:nvPr/>
        </p:nvSpPr>
        <p:spPr bwMode="auto">
          <a:xfrm>
            <a:off x="827088" y="3136776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" name="Line 24"/>
          <p:cNvSpPr>
            <a:spLocks noChangeShapeType="1"/>
          </p:cNvSpPr>
          <p:nvPr/>
        </p:nvSpPr>
        <p:spPr bwMode="auto">
          <a:xfrm>
            <a:off x="827088" y="3522539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5" name="Line 25"/>
          <p:cNvSpPr>
            <a:spLocks noChangeShapeType="1"/>
          </p:cNvSpPr>
          <p:nvPr/>
        </p:nvSpPr>
        <p:spPr bwMode="auto">
          <a:xfrm>
            <a:off x="827088" y="3906714"/>
            <a:ext cx="7546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27088" y="1225426"/>
            <a:ext cx="1512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核心要素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881688" y="1228601"/>
            <a:ext cx="7778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00" b="1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ea typeface="微软雅黑" pitchFamily="34" charset="-122"/>
              </a:rPr>
              <a:t>欢网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721475" y="1225426"/>
            <a:ext cx="7778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对手</a:t>
            </a:r>
            <a:endParaRPr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537450" y="1228601"/>
            <a:ext cx="7794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其它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827088" y="1628651"/>
            <a:ext cx="49831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丰富的元数据字段（高清封面、剧照、标签、演员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……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）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827088" y="2009651"/>
            <a:ext cx="49831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丰富的元数据类型（电影、电视剧、综艺、体育、人）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27088" y="2389064"/>
            <a:ext cx="49831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符合国内国际唯一识别标准（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IMDB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、豆瓣、百度百科）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827088" y="3162176"/>
            <a:ext cx="49831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动态补充（长期实时更新维护、不会错漏任何节目）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867400" y="1628651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718300" y="1628651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7534275" y="1628651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876925" y="2027114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715125" y="2027114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部分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534275" y="2027114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部分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895975" y="2411289"/>
            <a:ext cx="779463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726238" y="2420814"/>
            <a:ext cx="7794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543800" y="2420814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732588" y="2798639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548563" y="2798639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897563" y="2804989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891213" y="3179639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719888" y="3179639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7546975" y="3179639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--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827088" y="3554289"/>
            <a:ext cx="49831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庞大的已建数据库（</a:t>
            </a:r>
            <a:r>
              <a:rPr lang="en-US" altLang="zh-CN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10</a:t>
            </a:r>
            <a:r>
              <a:rPr lang="zh-CN" alt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万部剧集，百万集剧情）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886450" y="3566989"/>
            <a:ext cx="779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有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737350" y="3566989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部分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553325" y="3566989"/>
            <a:ext cx="777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微软雅黑" pitchFamily="34" charset="-122"/>
              </a:rPr>
              <a:t>部分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822499" y="2778249"/>
            <a:ext cx="49831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微软雅黑" pitchFamily="34" charset="-122"/>
              </a:rPr>
              <a:t>一体化数据中心出口（所有数据均一个平台入口）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584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2012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年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智能是我们最核心的焦点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5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5606"/>
            <a:ext cx="4524627" cy="315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G:\CH 2012版\EPG_blue菜单展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469" y="1489804"/>
            <a:ext cx="4142555" cy="23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8"/>
          <p:cNvSpPr/>
          <p:nvPr/>
        </p:nvSpPr>
        <p:spPr>
          <a:xfrm>
            <a:off x="5580112" y="127909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个性化节目单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9" name="Rectangle 33"/>
          <p:cNvSpPr/>
          <p:nvPr/>
        </p:nvSpPr>
        <p:spPr>
          <a:xfrm>
            <a:off x="5611988" y="1602709"/>
            <a:ext cx="2200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通过用户收视行为分析，按照用户喜好实时排序正在播出的节目列表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智能推荐系统向用户直接推荐最吸引他观看的点播节目</a:t>
            </a:r>
            <a:endParaRPr lang="en-GB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10" name="Rectangle 28"/>
          <p:cNvSpPr/>
          <p:nvPr/>
        </p:nvSpPr>
        <p:spPr>
          <a:xfrm>
            <a:off x="5580112" y="2929309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内容导向，融合 直播</a:t>
            </a:r>
            <a:r>
              <a:rPr lang="en-US" altLang="zh-CN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&amp;</a:t>
            </a:r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点播 服务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11" name="Rectangle 33"/>
          <p:cNvSpPr/>
          <p:nvPr/>
        </p:nvSpPr>
        <p:spPr>
          <a:xfrm>
            <a:off x="5611988" y="3252921"/>
            <a:ext cx="2200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去频道化，把用户直接导向以内容为中心的交互体验</a:t>
            </a:r>
            <a:endParaRPr lang="en-US" altLang="zh-CN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用户只关心内容：用内容打动用户，用内容引导用户，用内容构建新的操作革命</a:t>
            </a:r>
            <a:endParaRPr lang="en-GB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420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平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台模块化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92" name="Picture 2" descr="C:\Users\Sizhe.Cai\Desktop\01_3375x45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915566"/>
            <a:ext cx="2829851" cy="377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339502"/>
            <a:ext cx="5184576" cy="4592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313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与手机电视社交公司合作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5" name="图片 2" descr="4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45444"/>
            <a:ext cx="5972321" cy="3802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313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与手机电视社交公司合作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2680" y="1222648"/>
            <a:ext cx="5880726" cy="3744416"/>
            <a:chOff x="202680" y="987574"/>
            <a:chExt cx="6297092" cy="4009527"/>
          </a:xfrm>
        </p:grpSpPr>
        <p:pic>
          <p:nvPicPr>
            <p:cNvPr id="7" name="图片 1" descr="2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2680" y="987574"/>
              <a:ext cx="6297092" cy="40095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图片 2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64271" y="1779662"/>
              <a:ext cx="1415009" cy="2133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8313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Tunes-vector-bubble_05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4939422" y="-1"/>
            <a:ext cx="4240578" cy="5187539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1470819" y="2211710"/>
            <a:ext cx="3173189" cy="479425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谢谢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2013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年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高附加值的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EPG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信息与节目的融通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pic>
        <p:nvPicPr>
          <p:cNvPr id="5" name="Picture 4" descr="C:\Users\Sizhe.Cai\Desktop\samsung_tv_OVR_620x4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5606"/>
            <a:ext cx="4524627" cy="315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G:\CH 2012版\互动_首发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468" y="1467248"/>
            <a:ext cx="4142556" cy="23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8"/>
          <p:cNvSpPr/>
          <p:nvPr/>
        </p:nvSpPr>
        <p:spPr>
          <a:xfrm>
            <a:off x="5580112" y="1279097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更实时生动的信息</a:t>
            </a:r>
            <a:endParaRPr lang="fr-FR" sz="1600" b="1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  <p:sp>
        <p:nvSpPr>
          <p:cNvPr id="8" name="Rectangle 33"/>
          <p:cNvSpPr/>
          <p:nvPr/>
        </p:nvSpPr>
        <p:spPr>
          <a:xfrm>
            <a:off x="5611988" y="1602709"/>
            <a:ext cx="22003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不再是简单的演员、导演、类型、简介</a:t>
            </a:r>
            <a:r>
              <a:rPr lang="en-US" altLang="zh-CN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……</a:t>
            </a:r>
          </a:p>
          <a:p>
            <a:pPr marL="171450" indent="-171450">
              <a:buFont typeface="Wingdings" charset="2"/>
              <a:buChar char="§"/>
            </a:pPr>
            <a:endParaRPr lang="en-GB" altLang="zh-CN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也不再是简单的投票、打分、竞猜</a:t>
            </a:r>
            <a:r>
              <a:rPr lang="en-US" altLang="zh-CN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……</a:t>
            </a:r>
          </a:p>
          <a:p>
            <a:pPr marL="171450" indent="-171450">
              <a:buFont typeface="Wingdings" charset="2"/>
              <a:buChar char="§"/>
            </a:pPr>
            <a:endParaRPr lang="en-US" sz="120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  <a:p>
            <a:pPr marL="171450" indent="-171450">
              <a:buFont typeface="Wingdings" charset="2"/>
              <a:buChar char="§"/>
            </a:pPr>
            <a:r>
              <a:rPr lang="zh-CN" altLang="en-US" sz="120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Arial" charset="0"/>
              </a:rPr>
              <a:t>电视台唯一授权的独家实时互动信息发布平台，改变你对电视的看法、玩法、想法</a:t>
            </a:r>
            <a:endParaRPr lang="en-GB" sz="120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532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 txBox="1">
            <a:spLocks/>
          </p:cNvSpPr>
          <p:nvPr/>
        </p:nvSpPr>
        <p:spPr>
          <a:xfrm>
            <a:off x="1470819" y="2211710"/>
            <a:ext cx="6202362" cy="479425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回忆一下我们提过的概念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0"/>
          <p:cNvSpPr>
            <a:spLocks/>
          </p:cNvSpPr>
          <p:nvPr/>
        </p:nvSpPr>
        <p:spPr bwMode="auto">
          <a:xfrm>
            <a:off x="2339752" y="2827444"/>
            <a:ext cx="89694" cy="820738"/>
          </a:xfrm>
          <a:prstGeom prst="rightBrace">
            <a:avLst>
              <a:gd name="adj1" fmla="val 76253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lIns="0" tIns="0" rIns="0" bIns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3099073" y="2914647"/>
            <a:ext cx="58326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B 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呼</a:t>
            </a:r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出导视界面，一页</a:t>
            </a:r>
            <a:r>
              <a:rPr lang="en-US" altLang="zh-CN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个频道内容   一共按</a:t>
            </a:r>
            <a:r>
              <a:rPr lang="en-US" altLang="zh-CN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20-30</a:t>
            </a:r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下  </a:t>
            </a:r>
            <a:endParaRPr lang="en-US" altLang="zh-CN" sz="16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     （</a:t>
            </a:r>
            <a:r>
              <a:rPr lang="en-US" altLang="zh-CN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个字一行，阅读千字</a:t>
            </a:r>
            <a:r>
              <a:rPr lang="en-US" altLang="zh-CN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分钟）</a:t>
            </a:r>
            <a:endParaRPr lang="en-US" altLang="zh-CN" sz="16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6" name="Picture 6" descr="http://www.lxgbtv.com/uploadfile/2011/0107/2011010705160338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1" y="1563638"/>
            <a:ext cx="1296143" cy="899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99073" y="1690122"/>
            <a:ext cx="4933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16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A“</a:t>
            </a:r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频道</a:t>
            </a:r>
            <a:r>
              <a:rPr lang="en-US" altLang="zh-CN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+” “</a:t>
            </a:r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频道</a:t>
            </a:r>
            <a:r>
              <a:rPr lang="en-US" altLang="zh-CN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-”</a:t>
            </a:r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  一共按</a:t>
            </a:r>
            <a:r>
              <a:rPr lang="en-US" altLang="zh-CN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99</a:t>
            </a:r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下</a:t>
            </a:r>
            <a:endParaRPr lang="en-US" altLang="zh-CN" sz="16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     （每下停留</a:t>
            </a:r>
            <a:r>
              <a:rPr lang="en-US" altLang="zh-CN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秒 </a:t>
            </a:r>
            <a:r>
              <a:rPr lang="en-US" altLang="zh-CN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5</a:t>
            </a:r>
            <a:r>
              <a: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分钟完成一圈）</a:t>
            </a:r>
            <a:endParaRPr lang="en-US" altLang="zh-CN" sz="16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" name="AutoShape 10"/>
          <p:cNvSpPr>
            <a:spLocks/>
          </p:cNvSpPr>
          <p:nvPr/>
        </p:nvSpPr>
        <p:spPr bwMode="auto">
          <a:xfrm>
            <a:off x="2339752" y="1606996"/>
            <a:ext cx="89694" cy="820738"/>
          </a:xfrm>
          <a:prstGeom prst="rightBrace">
            <a:avLst>
              <a:gd name="adj1" fmla="val 76253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lIns="0" tIns="0" rIns="0" bIns="0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9" name="Picture 10" descr="http://www.pjtime.com/img_UpArticle/2008-05/200851511232580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1" y="2787774"/>
            <a:ext cx="1296143" cy="900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快速的回忆一下我们曾经“孜孜不倦”的说过的概念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cxnSp>
        <p:nvCxnSpPr>
          <p:cNvPr id="11" name="Straight Connector 5"/>
          <p:cNvCxnSpPr/>
          <p:nvPr/>
        </p:nvCxnSpPr>
        <p:spPr>
          <a:xfrm>
            <a:off x="0" y="3840214"/>
            <a:ext cx="9144000" cy="0"/>
          </a:xfrm>
          <a:prstGeom prst="line">
            <a:avLst/>
          </a:prstGeom>
          <a:ln w="317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4" descr="iTunes-vector-bubble_05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7882477" y="4207334"/>
            <a:ext cx="1263061" cy="939855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361950" y="1057275"/>
            <a:ext cx="78104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</a:rPr>
              <a:t>一道数学题：</a:t>
            </a:r>
            <a:r>
              <a:rPr lang="en-US" altLang="zh-CN" sz="1400" dirty="0">
                <a:solidFill>
                  <a:schemeClr val="bg1"/>
                </a:solidFill>
              </a:rPr>
              <a:t>100</a:t>
            </a:r>
            <a:r>
              <a:rPr lang="zh-CN" altLang="en-US" sz="1400" dirty="0">
                <a:solidFill>
                  <a:schemeClr val="bg1"/>
                </a:solidFill>
              </a:rPr>
              <a:t>个频道，要想知道每个频道在放什么，需要按多少下遥控？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362644" y="4136181"/>
            <a:ext cx="78097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400" dirty="0" smtClean="0">
                <a:solidFill>
                  <a:schemeClr val="bg1"/>
                </a:solidFill>
              </a:rPr>
              <a:t>编者语：</a:t>
            </a:r>
            <a:r>
              <a:rPr lang="en-US" altLang="zh-CN" sz="1400" dirty="0" smtClean="0">
                <a:solidFill>
                  <a:schemeClr val="bg1"/>
                </a:solidFill>
              </a:rPr>
              <a:t>2010</a:t>
            </a:r>
            <a:r>
              <a:rPr lang="zh-CN" altLang="en-US" sz="1400" dirty="0" smtClean="0">
                <a:solidFill>
                  <a:schemeClr val="bg1"/>
                </a:solidFill>
              </a:rPr>
              <a:t>年，我们只有一个傻傻的冲动，那就是让换台找节目再容易一些，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</a:rPr>
              <a:t>              </a:t>
            </a:r>
            <a:r>
              <a:rPr lang="zh-CN" altLang="en-US" sz="1400" dirty="0" smtClean="0">
                <a:solidFill>
                  <a:schemeClr val="bg1"/>
                </a:solidFill>
              </a:rPr>
              <a:t>所以我们开始了一场改变</a:t>
            </a:r>
            <a:r>
              <a:rPr lang="en-US" altLang="zh-CN" sz="1400" dirty="0" smtClean="0">
                <a:solidFill>
                  <a:schemeClr val="bg1"/>
                </a:solidFill>
              </a:rPr>
              <a:t>EPG</a:t>
            </a:r>
            <a:r>
              <a:rPr lang="zh-CN" altLang="en-US" sz="1400" dirty="0" smtClean="0">
                <a:solidFill>
                  <a:schemeClr val="bg1"/>
                </a:solidFill>
              </a:rPr>
              <a:t>的心路历程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475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2"/>
          <p:cNvSpPr>
            <a:spLocks/>
          </p:cNvSpPr>
          <p:nvPr/>
        </p:nvSpPr>
        <p:spPr bwMode="auto">
          <a:xfrm>
            <a:off x="1320987" y="2639149"/>
            <a:ext cx="2134161" cy="2134161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12157"/>
            </a:schemeClr>
          </a:solidFill>
          <a:ln w="9525" cmpd="sng">
            <a:solidFill>
              <a:schemeClr val="tx1">
                <a:lumMod val="85000"/>
                <a:lumOff val="15000"/>
              </a:schemeClr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1320987" y="1022361"/>
            <a:ext cx="0" cy="3750950"/>
          </a:xfrm>
          <a:prstGeom prst="line">
            <a:avLst/>
          </a:prstGeom>
          <a:noFill/>
          <a:ln w="47625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320987" y="4773310"/>
            <a:ext cx="4009636" cy="0"/>
          </a:xfrm>
          <a:prstGeom prst="line">
            <a:avLst/>
          </a:prstGeom>
          <a:noFill/>
          <a:ln w="47625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07265" y="4837982"/>
            <a:ext cx="905402" cy="258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/>
              <a:t>便利性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38943" y="1992434"/>
            <a:ext cx="5820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dirty="0"/>
              <a:t>HIGH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38943" y="3479879"/>
            <a:ext cx="5820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dirty="0"/>
              <a:t>LOW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226389" y="4863582"/>
            <a:ext cx="5928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/>
              <a:t>LOW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972520" y="4837982"/>
            <a:ext cx="6467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dirty="0"/>
              <a:t>HIGH</a:t>
            </a:r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1515002" y="3156522"/>
            <a:ext cx="129343" cy="12934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ea typeface="微软雅黑" pitchFamily="34" charset="-122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709015" y="1733748"/>
            <a:ext cx="679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/>
              <a:t>影院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3196462" y="3544551"/>
            <a:ext cx="7274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/>
              <a:t>电视</a:t>
            </a: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1320987" y="2121777"/>
            <a:ext cx="452701" cy="0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1773688" y="2186448"/>
            <a:ext cx="0" cy="2586862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1320987" y="4191266"/>
            <a:ext cx="1487446" cy="0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2873104" y="4191266"/>
            <a:ext cx="0" cy="582044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2097046" y="4385281"/>
            <a:ext cx="129343" cy="12934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ea typeface="微软雅黑" pitchFamily="34" charset="-122"/>
            </a:endParaRPr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1644345" y="2574478"/>
            <a:ext cx="129343" cy="12934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ea typeface="微软雅黑" pitchFamily="34" charset="-122"/>
            </a:endParaRPr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808433" y="4126595"/>
            <a:ext cx="129343" cy="12934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ea typeface="微软雅黑" pitchFamily="34" charset="-122"/>
            </a:endParaRPr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 flipV="1">
            <a:off x="1593146" y="2682264"/>
            <a:ext cx="105091" cy="474258"/>
          </a:xfrm>
          <a:prstGeom prst="line">
            <a:avLst/>
          </a:prstGeom>
          <a:noFill/>
          <a:ln w="19050">
            <a:solidFill>
              <a:srgbClr val="D55E1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28"/>
          <p:cNvSpPr>
            <a:spLocks noChangeShapeType="1"/>
          </p:cNvSpPr>
          <p:nvPr/>
        </p:nvSpPr>
        <p:spPr bwMode="auto">
          <a:xfrm flipV="1">
            <a:off x="2237167" y="4212824"/>
            <a:ext cx="582044" cy="215572"/>
          </a:xfrm>
          <a:prstGeom prst="line">
            <a:avLst/>
          </a:prstGeom>
          <a:noFill/>
          <a:ln w="19050">
            <a:solidFill>
              <a:srgbClr val="D55E1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Oval 30"/>
          <p:cNvSpPr>
            <a:spLocks noChangeArrowheads="1"/>
          </p:cNvSpPr>
          <p:nvPr/>
        </p:nvSpPr>
        <p:spPr bwMode="auto">
          <a:xfrm>
            <a:off x="1709016" y="2057105"/>
            <a:ext cx="129343" cy="1293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ea typeface="微软雅黑" pitchFamily="34" charset="-122"/>
            </a:endParaRPr>
          </a:p>
        </p:txBody>
      </p:sp>
      <p:sp>
        <p:nvSpPr>
          <p:cNvPr id="27" name="Line 31"/>
          <p:cNvSpPr>
            <a:spLocks noChangeShapeType="1"/>
          </p:cNvSpPr>
          <p:nvPr/>
        </p:nvSpPr>
        <p:spPr bwMode="auto">
          <a:xfrm flipV="1">
            <a:off x="1709016" y="2186448"/>
            <a:ext cx="64672" cy="409586"/>
          </a:xfrm>
          <a:prstGeom prst="line">
            <a:avLst/>
          </a:prstGeom>
          <a:noFill/>
          <a:ln w="19050">
            <a:solidFill>
              <a:srgbClr val="D55E1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Oval 32"/>
          <p:cNvSpPr>
            <a:spLocks noChangeArrowheads="1"/>
          </p:cNvSpPr>
          <p:nvPr/>
        </p:nvSpPr>
        <p:spPr bwMode="auto">
          <a:xfrm>
            <a:off x="3002447" y="3867909"/>
            <a:ext cx="129343" cy="1293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ea typeface="微软雅黑" pitchFamily="34" charset="-122"/>
            </a:endParaRPr>
          </a:p>
        </p:txBody>
      </p:sp>
      <p:sp>
        <p:nvSpPr>
          <p:cNvPr id="29" name="Line 33"/>
          <p:cNvSpPr>
            <a:spLocks noChangeShapeType="1"/>
          </p:cNvSpPr>
          <p:nvPr/>
        </p:nvSpPr>
        <p:spPr bwMode="auto">
          <a:xfrm flipV="1">
            <a:off x="2920261" y="3986473"/>
            <a:ext cx="103744" cy="140122"/>
          </a:xfrm>
          <a:prstGeom prst="line">
            <a:avLst/>
          </a:prstGeom>
          <a:noFill/>
          <a:ln w="19050">
            <a:solidFill>
              <a:srgbClr val="D55E1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 Box 34"/>
          <p:cNvSpPr txBox="1">
            <a:spLocks noChangeArrowheads="1"/>
          </p:cNvSpPr>
          <p:nvPr/>
        </p:nvSpPr>
        <p:spPr bwMode="auto">
          <a:xfrm>
            <a:off x="609600" y="957689"/>
            <a:ext cx="905402" cy="258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/>
              <a:t>体验度</a:t>
            </a:r>
          </a:p>
        </p:txBody>
      </p:sp>
      <p:sp>
        <p:nvSpPr>
          <p:cNvPr id="31" name="Oval 35"/>
          <p:cNvSpPr>
            <a:spLocks noChangeArrowheads="1"/>
          </p:cNvSpPr>
          <p:nvPr/>
        </p:nvSpPr>
        <p:spPr bwMode="auto">
          <a:xfrm>
            <a:off x="4554564" y="4385281"/>
            <a:ext cx="129343" cy="1293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ea typeface="微软雅黑" pitchFamily="34" charset="-122"/>
            </a:endParaRPr>
          </a:p>
        </p:txBody>
      </p:sp>
      <p:sp>
        <p:nvSpPr>
          <p:cNvPr id="32" name="Text Box 36"/>
          <p:cNvSpPr txBox="1">
            <a:spLocks noChangeArrowheads="1"/>
          </p:cNvSpPr>
          <p:nvPr/>
        </p:nvSpPr>
        <p:spPr bwMode="auto">
          <a:xfrm>
            <a:off x="4748578" y="4126595"/>
            <a:ext cx="7113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dirty="0"/>
              <a:t>PC</a:t>
            </a:r>
            <a:r>
              <a:rPr lang="zh-CN" altLang="en-US" sz="1400" dirty="0"/>
              <a:t>等</a:t>
            </a:r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>
            <a:off x="1320987" y="4449953"/>
            <a:ext cx="3233577" cy="0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4619236" y="4449953"/>
            <a:ext cx="0" cy="323358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2743761" y="2313172"/>
            <a:ext cx="2451035" cy="60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Century Gothic" pitchFamily="34" charset="0"/>
                <a:ea typeface="黑体" pitchFamily="49" charset="-122"/>
              </a:rPr>
              <a:t>向上走？</a:t>
            </a:r>
          </a:p>
        </p:txBody>
      </p:sp>
      <p:sp>
        <p:nvSpPr>
          <p:cNvPr id="36" name="Text Box 43"/>
          <p:cNvSpPr txBox="1">
            <a:spLocks noChangeArrowheads="1"/>
          </p:cNvSpPr>
          <p:nvPr/>
        </p:nvSpPr>
        <p:spPr bwMode="auto">
          <a:xfrm>
            <a:off x="4425221" y="3412589"/>
            <a:ext cx="2451035" cy="60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Century Gothic" pitchFamily="34" charset="0"/>
                <a:ea typeface="黑体" pitchFamily="49" charset="-122"/>
              </a:rPr>
              <a:t>向右走？</a:t>
            </a:r>
          </a:p>
        </p:txBody>
      </p:sp>
      <p:sp>
        <p:nvSpPr>
          <p:cNvPr id="37" name="Line 45"/>
          <p:cNvSpPr>
            <a:spLocks noChangeShapeType="1"/>
          </p:cNvSpPr>
          <p:nvPr/>
        </p:nvSpPr>
        <p:spPr bwMode="auto">
          <a:xfrm flipV="1">
            <a:off x="3067119" y="3027179"/>
            <a:ext cx="0" cy="776059"/>
          </a:xfrm>
          <a:prstGeom prst="line">
            <a:avLst/>
          </a:prstGeom>
          <a:noFill/>
          <a:ln w="47625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46"/>
          <p:cNvSpPr>
            <a:spLocks noChangeShapeType="1"/>
          </p:cNvSpPr>
          <p:nvPr/>
        </p:nvSpPr>
        <p:spPr bwMode="auto">
          <a:xfrm flipV="1">
            <a:off x="3196462" y="3932580"/>
            <a:ext cx="1164088" cy="0"/>
          </a:xfrm>
          <a:prstGeom prst="line">
            <a:avLst/>
          </a:prstGeom>
          <a:noFill/>
          <a:ln w="47625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Text Box 47"/>
          <p:cNvSpPr txBox="1">
            <a:spLocks noChangeArrowheads="1"/>
          </p:cNvSpPr>
          <p:nvPr/>
        </p:nvSpPr>
        <p:spPr bwMode="auto">
          <a:xfrm>
            <a:off x="4267200" y="939949"/>
            <a:ext cx="25146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电视机显示技术的发展似乎到了瓶颈，制约着电视观影体验的大幅提升；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 无论如何，赶不上影院的体验水平；</a:t>
            </a:r>
          </a:p>
        </p:txBody>
      </p:sp>
      <p:sp>
        <p:nvSpPr>
          <p:cNvPr id="41" name="Text Box 50"/>
          <p:cNvSpPr txBox="1">
            <a:spLocks noChangeArrowheads="1"/>
          </p:cNvSpPr>
          <p:nvPr/>
        </p:nvSpPr>
        <p:spPr bwMode="auto">
          <a:xfrm>
            <a:off x="6012160" y="2570981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如何提升电视机在内容获取上的便利性，才是电视突围的王道；</a:t>
            </a: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163889" y="343160"/>
            <a:ext cx="8800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快速的回忆一下我们曾经“孜孜不倦”的说过的概念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342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4582</Words>
  <Application>Microsoft Office PowerPoint</Application>
  <PresentationFormat>On-screen Show (16:9)</PresentationFormat>
  <Paragraphs>426</Paragraphs>
  <Slides>53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主题​​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Sizhe.Cai</dc:creator>
  <cp:lastModifiedBy>Sizhe.Cai</cp:lastModifiedBy>
  <cp:revision>97</cp:revision>
  <dcterms:created xsi:type="dcterms:W3CDTF">2013-08-04T15:07:33Z</dcterms:created>
  <dcterms:modified xsi:type="dcterms:W3CDTF">2013-08-09T04:44:34Z</dcterms:modified>
</cp:coreProperties>
</file>